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  <p:sldId id="260" r:id="rId5"/>
    <p:sldId id="264" r:id="rId6"/>
    <p:sldId id="261" r:id="rId7"/>
    <p:sldId id="263" r:id="rId8"/>
    <p:sldId id="262" r:id="rId9"/>
    <p:sldId id="268" r:id="rId10"/>
    <p:sldId id="267" r:id="rId11"/>
    <p:sldId id="265" r:id="rId12"/>
    <p:sldId id="266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52555-6966-42A4-8164-6DCA75DE5CED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0418-274A-4958-9B43-F83AB7349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085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52555-6966-42A4-8164-6DCA75DE5CED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0418-274A-4958-9B43-F83AB7349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126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52555-6966-42A4-8164-6DCA75DE5CED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0418-274A-4958-9B43-F83AB7349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753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52555-6966-42A4-8164-6DCA75DE5CED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0418-274A-4958-9B43-F83AB7349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116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52555-6966-42A4-8164-6DCA75DE5CED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0418-274A-4958-9B43-F83AB7349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288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52555-6966-42A4-8164-6DCA75DE5CED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0418-274A-4958-9B43-F83AB7349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664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52555-6966-42A4-8164-6DCA75DE5CED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0418-274A-4958-9B43-F83AB7349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009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52555-6966-42A4-8164-6DCA75DE5CED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0418-274A-4958-9B43-F83AB7349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651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52555-6966-42A4-8164-6DCA75DE5CED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0418-274A-4958-9B43-F83AB7349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612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52555-6966-42A4-8164-6DCA75DE5CED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0418-274A-4958-9B43-F83AB7349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161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52555-6966-42A4-8164-6DCA75DE5CED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0418-274A-4958-9B43-F83AB7349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613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52555-6966-42A4-8164-6DCA75DE5CED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A0418-274A-4958-9B43-F83AB7349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617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B51FD80A4F4982F5141DDAE7D453C416127B9066393C338BFEAF22AC42018994558C811AEF31BD9C6D98CB19D884431F6845E10CB1C6260Be119J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E9276A4634D1CF14132AD67066FE7199BE1ACCBC2F34BC53A8C111B175AE776D7C601D824F8C1B3386A8AAA0D434EB3CF062F9992D0F58E7DDfFI" TargetMode="External"/><Relationship Id="rId2" Type="http://schemas.openxmlformats.org/officeDocument/2006/relationships/hyperlink" Target="consultantplus://offline/ref=E9276A4634D1CF14132AD67066FE7199BE1ACCBC2F34BC53A8C111B175AE776D7C601D824F8C1B3B80A8AAA0D434EB3CF062F9992D0F58E7DDfFI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CC700DA84C3E744B647965F0C8981379D33880E3EF6CF8327EA4F54CF1D313B3206D03813594016B67265C447A665C03D163E3ADCFA549CBX7A5K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002060"/>
                </a:solidFill>
                <a:latin typeface="Bookman Old Style" panose="02050604050505020204" pitchFamily="18" charset="0"/>
                <a:ea typeface="BatangChe" panose="02030609000101010101" pitchFamily="49" charset="-127"/>
              </a:rPr>
              <a:t>АЛГОРИТМ</a:t>
            </a:r>
            <a:br>
              <a:rPr lang="ru-RU" sz="2800" b="1" dirty="0">
                <a:solidFill>
                  <a:srgbClr val="002060"/>
                </a:solidFill>
                <a:latin typeface="Bookman Old Style" panose="02050604050505020204" pitchFamily="18" charset="0"/>
                <a:ea typeface="BatangChe" panose="02030609000101010101" pitchFamily="49" charset="-127"/>
              </a:rPr>
            </a:br>
            <a:r>
              <a:rPr lang="ru-RU" sz="2800" b="1" dirty="0">
                <a:solidFill>
                  <a:srgbClr val="002060"/>
                </a:solidFill>
                <a:latin typeface="Bookman Old Style" panose="02050604050505020204" pitchFamily="18" charset="0"/>
                <a:ea typeface="BatangChe" panose="02030609000101010101" pitchFamily="49" charset="-127"/>
              </a:rPr>
              <a:t>реализации постановления № 649</a:t>
            </a:r>
            <a:endParaRPr lang="ru-RU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1949873" y="1412776"/>
            <a:ext cx="5400600" cy="43204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Bookman Old Style" panose="02050604050505020204" pitchFamily="18" charset="0"/>
              </a:rPr>
              <a:t>ОРГАН МЕСТНОГО САМОУПРАВЛЕНИ</a:t>
            </a:r>
            <a:r>
              <a:rPr lang="ru-RU" sz="1600" b="1" dirty="0" smtClean="0"/>
              <a:t>Я</a:t>
            </a:r>
            <a:endParaRPr lang="ru-RU" sz="1600" b="1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251520" y="2174534"/>
            <a:ext cx="2495111" cy="61264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Bookman Old Style" panose="02050604050505020204" pitchFamily="18" charset="0"/>
              </a:rPr>
              <a:t>Создание </a:t>
            </a:r>
          </a:p>
          <a:p>
            <a:pPr algn="ctr"/>
            <a:r>
              <a:rPr lang="ru-RU" sz="1400" b="1" dirty="0" smtClean="0">
                <a:latin typeface="Bookman Old Style" panose="02050604050505020204" pitchFamily="18" charset="0"/>
              </a:rPr>
              <a:t>муниципальной комиссии</a:t>
            </a:r>
            <a:endParaRPr lang="ru-RU" sz="1400" b="1" dirty="0">
              <a:latin typeface="Bookman Old Style" panose="02050604050505020204" pitchFamily="18" charset="0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245401" y="2961960"/>
            <a:ext cx="2598407" cy="1475152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Bookman Old Style" panose="02050604050505020204" pitchFamily="18" charset="0"/>
              </a:rPr>
              <a:t>Утверждение</a:t>
            </a:r>
          </a:p>
          <a:p>
            <a:pPr algn="ctr"/>
            <a:r>
              <a:rPr lang="ru-RU" sz="1400" b="1" dirty="0" smtClean="0">
                <a:latin typeface="Bookman Old Style" panose="02050604050505020204" pitchFamily="18" charset="0"/>
              </a:rPr>
              <a:t>состава муниципальной комиссии </a:t>
            </a:r>
            <a:r>
              <a:rPr lang="ru-RU" sz="1400" dirty="0" smtClean="0">
                <a:latin typeface="Bookman Old Style" panose="02050604050505020204" pitchFamily="18" charset="0"/>
              </a:rPr>
              <a:t>из числа представителей:</a:t>
            </a:r>
            <a:endParaRPr lang="ru-RU" sz="1400" dirty="0">
              <a:latin typeface="Bookman Old Style" panose="02050604050505020204" pitchFamily="18" charset="0"/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3419872" y="2290133"/>
            <a:ext cx="5544616" cy="99409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Bookman Old Style" panose="02050604050505020204" pitchFamily="18" charset="0"/>
              </a:rPr>
              <a:t>Утверждение плана мероприяти</a:t>
            </a:r>
            <a:r>
              <a:rPr lang="ru-RU" sz="1600" b="1" dirty="0" smtClean="0">
                <a:latin typeface="Bookman Old Style" panose="02050604050505020204" pitchFamily="18" charset="0"/>
              </a:rPr>
              <a:t>й</a:t>
            </a:r>
          </a:p>
          <a:p>
            <a:pPr algn="ctr"/>
            <a:r>
              <a:rPr lang="ru-RU" sz="1200" dirty="0" smtClean="0">
                <a:latin typeface="Bookman Old Style" panose="02050604050505020204" pitchFamily="18" charset="0"/>
              </a:rPr>
              <a:t>по приспособлению жилых помещений инвалидов и общего имущества в многоквартирных домах, в которых проживают инвалиды, с учетом потребностей инвалидов и обеспечения условий их доступности для инвалидов, включающего в себя:</a:t>
            </a:r>
            <a:endParaRPr lang="ru-RU" sz="1200" dirty="0">
              <a:latin typeface="Bookman Old Style" panose="020506040505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1" y="4509120"/>
            <a:ext cx="2880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Bookman Old Style" panose="02050604050505020204" pitchFamily="18" charset="0"/>
              </a:rPr>
              <a:t>органов муниципального жилищного контроля;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Bookman Old Style" panose="02050604050505020204" pitchFamily="18" charset="0"/>
              </a:rPr>
              <a:t>органов местного самоуправления, в том числе в сфере социальной защиты населения, архитектуры и градостроительства;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Bookman Old Style" panose="02050604050505020204" pitchFamily="18" charset="0"/>
              </a:rPr>
              <a:t>общественных объединений инвалидов.</a:t>
            </a:r>
            <a:endParaRPr lang="ru-RU" sz="1200" dirty="0">
              <a:latin typeface="Bookman Old Style" panose="02050604050505020204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2362586" y="1968420"/>
            <a:ext cx="288032" cy="179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057409" y="1968420"/>
            <a:ext cx="197533" cy="2298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419872" y="3356992"/>
            <a:ext cx="554461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Bookman Old Style" panose="02050604050505020204" pitchFamily="18" charset="0"/>
              </a:rPr>
              <a:t>рассмотрение документов о характеристиках жилого помещения инвалида, общего имущества в многоквартирном доме (технический паспорт (технический план), кадастровый паспорт и иные документы);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Bookman Old Style" panose="02050604050505020204" pitchFamily="18" charset="0"/>
              </a:rPr>
              <a:t>рассмотрение документов о признании гражданина инвалидом, в том числе выписки из акта МСЭ;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Bookman Old Style" panose="02050604050505020204" pitchFamily="18" charset="0"/>
              </a:rPr>
              <a:t>проведение визуального, технического осмотра жилого помещения инвалида, общего имущества в многоквартирном доме, при необходимости проведение дополнительных обследований, испытаний несущих конструкций жилого здания;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Bookman Old Style" panose="02050604050505020204" pitchFamily="18" charset="0"/>
              </a:rPr>
              <a:t>проведение беседы с инвалидом в целях выявления его конкретных потребностей в отношении приспособления жилого помещения;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Bookman Old Style" panose="02050604050505020204" pitchFamily="18" charset="0"/>
              </a:rPr>
              <a:t>Оценка необходимости и возможности приспособления жилого помещения инвалида и общего имущества в многоквартирном доме с учетом потребностей инвалида и обеспечения условий их доступности для инвалида.</a:t>
            </a:r>
            <a:endParaRPr lang="ru-RU" sz="1200" dirty="0">
              <a:latin typeface="Bookman Old Style" panose="02050604050505020204" pitchFamily="18" charset="0"/>
            </a:endParaRPr>
          </a:p>
        </p:txBody>
      </p:sp>
      <p:sp>
        <p:nvSpPr>
          <p:cNvPr id="41" name="Скругленная прямоугольная выноска 40"/>
          <p:cNvSpPr/>
          <p:nvPr/>
        </p:nvSpPr>
        <p:spPr>
          <a:xfrm>
            <a:off x="2915816" y="4581128"/>
            <a:ext cx="5279004" cy="1440160"/>
          </a:xfrm>
          <a:prstGeom prst="wedgeRoundRectCallout">
            <a:avLst>
              <a:gd name="adj1" fmla="val -64052"/>
              <a:gd name="adj2" fmla="val -186480"/>
              <a:gd name="adj3" fmla="val 16667"/>
            </a:avLst>
          </a:prstGeom>
          <a:solidFill>
            <a:schemeClr val="accent5">
              <a:lumMod val="50000"/>
              <a:alpha val="8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ЦЕЛЬ:</a:t>
            </a:r>
          </a:p>
          <a:p>
            <a:pPr lvl="0" algn="ctr"/>
            <a:r>
              <a:rPr lang="ru-RU" sz="1400" dirty="0">
                <a:solidFill>
                  <a:schemeClr val="bg1"/>
                </a:solidFill>
                <a:latin typeface="Bookman Old Style" panose="02050604050505020204" pitchFamily="18" charset="0"/>
              </a:rPr>
              <a:t>приспособление с учетом потребностей инвалидов и обеспечения условий доступности для инвалидов жилых помещений и общего имущества в многоквартирных домах, в которых проживают инвалиды</a:t>
            </a:r>
          </a:p>
        </p:txBody>
      </p:sp>
    </p:spTree>
    <p:extLst>
      <p:ext uri="{BB962C8B-B14F-4D97-AF65-F5344CB8AC3E}">
        <p14:creationId xmlns:p14="http://schemas.microsoft.com/office/powerpoint/2010/main" val="316910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62074"/>
          </a:xfrm>
        </p:spPr>
        <p:txBody>
          <a:bodyPr/>
          <a:lstStyle/>
          <a:p>
            <a:r>
              <a:rPr lang="ru-RU" sz="2800" b="1" dirty="0" smtClean="0">
                <a:solidFill>
                  <a:srgbClr val="4F81BD">
                    <a:lumMod val="50000"/>
                  </a:srgbClr>
                </a:solidFill>
                <a:latin typeface="Bookman Old Style" panose="02050604050505020204" pitchFamily="18" charset="0"/>
              </a:rPr>
              <a:t>Изменения в ЖИЛИЩНЫЙ КОДЕКС РФ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764704"/>
            <a:ext cx="806489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Bookman Old Style" panose="02050604050505020204" pitchFamily="18" charset="0"/>
              </a:rPr>
              <a:t>Глава 6. ОБЩЕЕ ИМУЩЕСТВО СОБСТВЕННИКОВ </a:t>
            </a:r>
            <a:r>
              <a:rPr lang="ru-RU" sz="1400" b="1" dirty="0" smtClean="0">
                <a:latin typeface="Bookman Old Style" panose="02050604050505020204" pitchFamily="18" charset="0"/>
              </a:rPr>
              <a:t>ПОМЕЩЕНИЙ В </a:t>
            </a:r>
            <a:r>
              <a:rPr lang="ru-RU" sz="1400" b="1" dirty="0">
                <a:latin typeface="Bookman Old Style" panose="02050604050505020204" pitchFamily="18" charset="0"/>
              </a:rPr>
              <a:t>МНОГОКВАРТИРНОМ ДОМЕ. ОБЩЕЕ СОБРАНИЕ ТАКИХ СОБСТВЕННИКОВ</a:t>
            </a:r>
          </a:p>
          <a:p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Статья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36. Право собственности на общее имущество собственников помещений в многоквартирном доме</a:t>
            </a:r>
          </a:p>
          <a:p>
            <a:pPr algn="just"/>
            <a:r>
              <a:rPr lang="ru-RU" sz="1400" dirty="0" smtClean="0">
                <a:latin typeface="Bookman Old Style" panose="02050604050505020204" pitchFamily="18" charset="0"/>
              </a:rPr>
              <a:t>1</a:t>
            </a:r>
            <a:r>
              <a:rPr lang="ru-RU" sz="1400" dirty="0">
                <a:latin typeface="Bookman Old Style" panose="02050604050505020204" pitchFamily="18" charset="0"/>
              </a:rPr>
              <a:t>. </a:t>
            </a:r>
            <a:r>
              <a:rPr lang="ru-RU" sz="1400" b="1" dirty="0">
                <a:latin typeface="Bookman Old Style" panose="02050604050505020204" pitchFamily="18" charset="0"/>
              </a:rPr>
              <a:t>Собственникам</a:t>
            </a:r>
            <a:r>
              <a:rPr lang="ru-RU" sz="1400" dirty="0">
                <a:latin typeface="Bookman Old Style" panose="02050604050505020204" pitchFamily="18" charset="0"/>
              </a:rPr>
              <a:t> помещений в многоквартирном доме </a:t>
            </a:r>
            <a:r>
              <a:rPr lang="ru-RU" sz="1400" b="1" dirty="0">
                <a:latin typeface="Bookman Old Style" panose="02050604050505020204" pitchFamily="18" charset="0"/>
              </a:rPr>
              <a:t>принадлежит</a:t>
            </a:r>
            <a:r>
              <a:rPr lang="ru-RU" sz="1400" dirty="0">
                <a:latin typeface="Bookman Old Style" panose="02050604050505020204" pitchFamily="18" charset="0"/>
              </a:rPr>
              <a:t> на праве общей долевой собственности </a:t>
            </a:r>
            <a:r>
              <a:rPr lang="ru-RU" sz="1400" b="1" dirty="0">
                <a:latin typeface="Bookman Old Style" panose="02050604050505020204" pitchFamily="18" charset="0"/>
              </a:rPr>
              <a:t>общее имущество в многоквартирном доме</a:t>
            </a:r>
            <a:r>
              <a:rPr lang="ru-RU" sz="1400" dirty="0">
                <a:latin typeface="Bookman Old Style" panose="02050604050505020204" pitchFamily="18" charset="0"/>
              </a:rPr>
              <a:t>, а именно:</a:t>
            </a:r>
          </a:p>
          <a:p>
            <a:pPr algn="just"/>
            <a:r>
              <a:rPr lang="ru-RU" sz="1400" dirty="0">
                <a:latin typeface="Bookman Old Style" panose="02050604050505020204" pitchFamily="18" charset="0"/>
              </a:rPr>
              <a:t>1) помещения в данном доме, не являющиеся частями квартир и предназначенные для обслуживания более одного помещения в данном доме, в том числе межквартирные лестничные площадки, лестницы, лифты, лифтовые и иные шахты, коридоры, </a:t>
            </a:r>
            <a:r>
              <a:rPr lang="ru-RU" sz="1400" dirty="0" smtClean="0">
                <a:latin typeface="Bookman Old Style" panose="02050604050505020204" pitchFamily="18" charset="0"/>
              </a:rPr>
              <a:t>…..;</a:t>
            </a:r>
            <a:endParaRPr lang="ru-RU" sz="1400" dirty="0">
              <a:latin typeface="Bookman Old Style" panose="02050604050505020204" pitchFamily="18" charset="0"/>
            </a:endParaRPr>
          </a:p>
          <a:p>
            <a:pPr algn="just"/>
            <a:r>
              <a:rPr lang="ru-RU" sz="1400" dirty="0">
                <a:latin typeface="Bookman Old Style" panose="02050604050505020204" pitchFamily="18" charset="0"/>
              </a:rPr>
              <a:t>3) </a:t>
            </a:r>
            <a:r>
              <a:rPr lang="ru-RU" sz="1400" dirty="0" smtClean="0">
                <a:latin typeface="Bookman Old Style" panose="02050604050505020204" pitchFamily="18" charset="0"/>
              </a:rPr>
              <a:t>…, </a:t>
            </a:r>
            <a:r>
              <a:rPr lang="ru-RU" sz="1400" dirty="0">
                <a:latin typeface="Bookman Old Style" panose="02050604050505020204" pitchFamily="18" charset="0"/>
              </a:rPr>
              <a:t>ограждающие несущие и ненесущие конструкции данного дома, механическое, электрическое, санитарно-техническое и другое оборудование (в том числе конструкции и (или) иное оборудование, предназначенные для обеспечения беспрепятственного доступа инвалидов к помещениям в многоквартирном доме), находящееся в данном доме за пределами или внутри помещений и обслуживающее более одного помещения;</a:t>
            </a:r>
          </a:p>
          <a:p>
            <a:pPr algn="just"/>
            <a:r>
              <a:rPr lang="ru-RU" sz="1400" dirty="0">
                <a:solidFill>
                  <a:srgbClr val="C00000"/>
                </a:solidFill>
                <a:latin typeface="Bookman Old Style" panose="02050604050505020204" pitchFamily="18" charset="0"/>
              </a:rPr>
              <a:t>3. Уменьшение размера общего имущества в многоквартирном доме возможно </a:t>
            </a:r>
            <a:r>
              <a:rPr lang="ru-RU" sz="14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только с согласия всех собственников </a:t>
            </a:r>
            <a:r>
              <a:rPr lang="ru-RU" sz="1400" dirty="0">
                <a:solidFill>
                  <a:srgbClr val="C00000"/>
                </a:solidFill>
                <a:latin typeface="Bookman Old Style" panose="02050604050505020204" pitchFamily="18" charset="0"/>
              </a:rPr>
              <a:t>помещений в данном доме путем его реконструкции.</a:t>
            </a:r>
          </a:p>
          <a:p>
            <a:pPr algn="just"/>
            <a:r>
              <a:rPr lang="ru-RU" sz="1400" dirty="0">
                <a:latin typeface="Bookman Old Style" panose="02050604050505020204" pitchFamily="18" charset="0"/>
              </a:rPr>
              <a:t>4.1. </a:t>
            </a:r>
            <a:r>
              <a:rPr lang="ru-RU" sz="1400" b="1" dirty="0">
                <a:latin typeface="Bookman Old Style" panose="02050604050505020204" pitchFamily="18" charset="0"/>
              </a:rPr>
              <a:t>Приспособление общего имущества в многоквартирном доме для обеспечения беспрепятственного доступа инвалидов </a:t>
            </a:r>
            <a:r>
              <a:rPr lang="ru-RU" sz="1400" dirty="0">
                <a:latin typeface="Bookman Old Style" panose="02050604050505020204" pitchFamily="18" charset="0"/>
              </a:rPr>
              <a:t>к помещениям в многоквартирном доме согласно требованиям, указанным </a:t>
            </a:r>
            <a:r>
              <a:rPr lang="ru-RU" sz="1400" dirty="0" smtClean="0">
                <a:latin typeface="Bookman Old Style" panose="02050604050505020204" pitchFamily="18" charset="0"/>
              </a:rPr>
              <a:t>в части 3 статьи 15 настоящего Кодекса, </a:t>
            </a:r>
            <a:r>
              <a:rPr lang="ru-RU" sz="1400" b="1" i="1" dirty="0" smtClean="0">
                <a:latin typeface="Bookman Old Style" panose="02050604050505020204" pitchFamily="18" charset="0"/>
              </a:rPr>
              <a:t>ДОПУСКАЕТСЯ БЕЗ РАЗРЕШЕНИЯ </a:t>
            </a:r>
            <a:r>
              <a:rPr lang="ru-RU" sz="1400" dirty="0" smtClean="0">
                <a:latin typeface="Bookman Old Style" panose="02050604050505020204" pitchFamily="18" charset="0"/>
                <a:hlinkClick r:id="rId2"/>
              </a:rPr>
              <a:t>общего </a:t>
            </a:r>
            <a:r>
              <a:rPr lang="ru-RU" sz="1400" dirty="0">
                <a:latin typeface="Bookman Old Style" panose="02050604050505020204" pitchFamily="18" charset="0"/>
                <a:hlinkClick r:id="rId2"/>
              </a:rPr>
              <a:t>собрания собственников помещений в многоквартирном доме </a:t>
            </a:r>
            <a:r>
              <a:rPr lang="ru-RU" sz="1400" b="1" i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ТОЛЬКО В СЛУЧАЕ</a:t>
            </a:r>
            <a:r>
              <a:rPr lang="ru-RU" sz="1400" dirty="0" smtClean="0">
                <a:latin typeface="Bookman Old Style" panose="02050604050505020204" pitchFamily="18" charset="0"/>
                <a:hlinkClick r:id="rId2"/>
              </a:rPr>
              <a:t>, </a:t>
            </a:r>
            <a:r>
              <a:rPr lang="ru-RU" sz="1400" dirty="0">
                <a:latin typeface="Bookman Old Style" panose="02050604050505020204" pitchFamily="18" charset="0"/>
                <a:hlinkClick r:id="rId2"/>
              </a:rPr>
              <a:t>если такое приспособление осуществляется без привлечения денежных средств указанных собственников.</a:t>
            </a:r>
          </a:p>
        </p:txBody>
      </p:sp>
    </p:spTree>
    <p:extLst>
      <p:ext uri="{BB962C8B-B14F-4D97-AF65-F5344CB8AC3E}">
        <p14:creationId xmlns:p14="http://schemas.microsoft.com/office/powerpoint/2010/main" val="73089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940216"/>
            <a:ext cx="864096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Постановление Правительства РФ от 13.08.2006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№ 491</a:t>
            </a:r>
            <a:r>
              <a:rPr lang="ru-RU" sz="1400" dirty="0" smtClean="0">
                <a:latin typeface="Bookman Old Style" panose="02050604050505020204" pitchFamily="18" charset="0"/>
              </a:rPr>
              <a:t> (</a:t>
            </a:r>
            <a:r>
              <a:rPr lang="ru-RU" sz="1200" dirty="0" smtClean="0">
                <a:latin typeface="Bookman Old Style" panose="02050604050505020204" pitchFamily="18" charset="0"/>
              </a:rPr>
              <a:t>ред</a:t>
            </a:r>
            <a:r>
              <a:rPr lang="ru-RU" sz="1200" dirty="0">
                <a:latin typeface="Bookman Old Style" panose="02050604050505020204" pitchFamily="18" charset="0"/>
              </a:rPr>
              <a:t>. от 12.10.2018)</a:t>
            </a:r>
            <a:br>
              <a:rPr lang="ru-RU" sz="1200" dirty="0">
                <a:latin typeface="Bookman Old Style" panose="02050604050505020204" pitchFamily="18" charset="0"/>
              </a:rPr>
            </a:br>
            <a:r>
              <a:rPr lang="ru-RU" sz="1200" dirty="0" smtClean="0">
                <a:latin typeface="Bookman Old Style" panose="02050604050505020204" pitchFamily="18" charset="0"/>
              </a:rPr>
              <a:t>«Об </a:t>
            </a:r>
            <a:r>
              <a:rPr lang="ru-RU" sz="1200" dirty="0">
                <a:latin typeface="Bookman Old Style" panose="02050604050505020204" pitchFamily="18" charset="0"/>
              </a:rPr>
              <a:t>утверждении Правил содержания общего имущества в многоквартирном доме и правил изменения размера платы за содержание жилого помещения в случае оказания услуг и выполнения работ по управлению, содержанию и ремонту общего имущества в многоквартирном доме ненадлежащего качества и (или) с перерывами, </a:t>
            </a:r>
            <a:r>
              <a:rPr lang="ru-RU" sz="1200" dirty="0" smtClean="0">
                <a:latin typeface="Bookman Old Style" panose="02050604050505020204" pitchFamily="18" charset="0"/>
              </a:rPr>
              <a:t>превышающими установленную продолжительность»:</a:t>
            </a:r>
            <a:endParaRPr lang="ru-RU" sz="1200" dirty="0">
              <a:latin typeface="Bookman Old Style" panose="0205060405050502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988840"/>
            <a:ext cx="87936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Bookman Old Style" panose="02050604050505020204" pitchFamily="18" charset="0"/>
              </a:rPr>
              <a:t>I. ОПРЕДЕЛЕНИЕ СОСТАВА ОБЩЕГО ИМУЩЕСТВА</a:t>
            </a:r>
          </a:p>
          <a:p>
            <a:pPr algn="just"/>
            <a:r>
              <a:rPr lang="ru-RU" sz="1200" dirty="0" smtClean="0">
                <a:latin typeface="Bookman Old Style" panose="02050604050505020204" pitchFamily="18" charset="0"/>
              </a:rPr>
              <a:t>1</a:t>
            </a:r>
            <a:r>
              <a:rPr lang="ru-RU" sz="1200" dirty="0">
                <a:latin typeface="Bookman Old Style" panose="02050604050505020204" pitchFamily="18" charset="0"/>
              </a:rPr>
              <a:t>. Состав общего имущества определяется:</a:t>
            </a:r>
          </a:p>
          <a:p>
            <a:pPr algn="just"/>
            <a:r>
              <a:rPr lang="ru-RU" sz="1200" dirty="0">
                <a:latin typeface="Bookman Old Style" panose="02050604050505020204" pitchFamily="18" charset="0"/>
              </a:rPr>
              <a:t>2. В состав общего имущества включаются:</a:t>
            </a:r>
          </a:p>
          <a:p>
            <a:pPr algn="just"/>
            <a:r>
              <a:rPr lang="ru-RU" sz="1200" dirty="0">
                <a:latin typeface="Bookman Old Style" panose="02050604050505020204" pitchFamily="18" charset="0"/>
              </a:rPr>
              <a:t>д) механическое, электрическое, санитарно-техническое и иное оборудование, </a:t>
            </a:r>
            <a:r>
              <a:rPr lang="ru-RU" sz="1200" b="1" i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в том числе конструкции и (или) иное оборудование, предназначенное для обеспечения беспрепятственного доступа инвалидов в помещения многоквартирного дома (далее </a:t>
            </a:r>
            <a:r>
              <a:rPr lang="ru-RU" sz="1200" b="1" i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- оборудование </a:t>
            </a:r>
            <a:r>
              <a:rPr lang="ru-RU" sz="1200" b="1" i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для инвалидов и иных маломобильных групп населения)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,</a:t>
            </a:r>
            <a:r>
              <a:rPr lang="ru-RU" sz="1200" dirty="0">
                <a:latin typeface="Bookman Old Style" panose="02050604050505020204" pitchFamily="18" charset="0"/>
              </a:rPr>
              <a:t> находящееся в многоквартирном доме за пределами или внутри помещений и обслуживающее более одного жилого и (или) нежилого помещения (квартиры</a:t>
            </a:r>
            <a:r>
              <a:rPr lang="ru-RU" sz="1200" dirty="0" smtClean="0">
                <a:latin typeface="Bookman Old Style" panose="02050604050505020204" pitchFamily="18" charset="0"/>
              </a:rPr>
              <a:t>);</a:t>
            </a:r>
            <a:endParaRPr lang="ru-RU" sz="1200" dirty="0">
              <a:latin typeface="Bookman Old Style" panose="0205060405050502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2670" y="3558500"/>
            <a:ext cx="86409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Bookman Old Style" panose="02050604050505020204" pitchFamily="18" charset="0"/>
              </a:rPr>
              <a:t>II. ТРЕБОВАНИЯ К СОДЕРЖАНИЮ ОБЩЕГО ИМУЩЕСТВА</a:t>
            </a:r>
          </a:p>
          <a:p>
            <a:r>
              <a:rPr lang="ru-RU" sz="1200" dirty="0">
                <a:latin typeface="Bookman Old Style" panose="02050604050505020204" pitchFamily="18" charset="0"/>
              </a:rPr>
              <a:t>10. 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Общее имущество должно содержаться в соответствии с требованиями законодательства Российской Федерации</a:t>
            </a:r>
            <a:r>
              <a:rPr lang="ru-RU" sz="1200" dirty="0">
                <a:latin typeface="Bookman Old Style" panose="02050604050505020204" pitchFamily="18" charset="0"/>
              </a:rPr>
              <a:t> (в том числе о санитарно-эпидемиологическом благополучии населения, техническом регулировании, защите прав потребителей) в состоянии, 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обеспечивающем:</a:t>
            </a:r>
          </a:p>
          <a:p>
            <a:r>
              <a:rPr lang="ru-RU" sz="1200" dirty="0">
                <a:latin typeface="Bookman Old Style" panose="02050604050505020204" pitchFamily="18" charset="0"/>
              </a:rPr>
              <a:t>в) </a:t>
            </a:r>
            <a:r>
              <a:rPr lang="ru-RU" sz="1200" b="1" i="1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доступность пользования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жилыми</a:t>
            </a:r>
            <a:r>
              <a:rPr lang="ru-RU" sz="1200" b="1" i="1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1200" dirty="0">
                <a:latin typeface="Bookman Old Style" panose="02050604050505020204" pitchFamily="18" charset="0"/>
              </a:rPr>
              <a:t>и (или) нежилыми помещениями, </a:t>
            </a:r>
            <a:r>
              <a:rPr lang="ru-RU" sz="1200" b="1" i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помещениями общего пользования</a:t>
            </a:r>
            <a:r>
              <a:rPr lang="ru-RU" sz="1200" dirty="0">
                <a:latin typeface="Bookman Old Style" panose="02050604050505020204" pitchFamily="18" charset="0"/>
              </a:rPr>
              <a:t>, а также земельным участком, на котором расположен многоквартирный дом, </a:t>
            </a:r>
            <a:r>
              <a:rPr lang="ru-RU" sz="1200" b="1" i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в том числе для инвалидов и иных маломобильных групп населения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;</a:t>
            </a:r>
          </a:p>
          <a:p>
            <a:pPr algn="just"/>
            <a:r>
              <a:rPr lang="ru-RU" sz="1200" dirty="0">
                <a:latin typeface="Bookman Old Style" panose="02050604050505020204" pitchFamily="18" charset="0"/>
              </a:rPr>
              <a:t>24. Сведения о составе и состоянии общего имущества отражаются в технической документации на многоквартирный дом. Техническая документация на многоквартирный дом включает в себя:</a:t>
            </a:r>
          </a:p>
          <a:p>
            <a:r>
              <a:rPr lang="ru-RU" sz="1200" dirty="0">
                <a:latin typeface="Bookman Old Style" panose="02050604050505020204" pitchFamily="18" charset="0"/>
              </a:rPr>
              <a:t>в) акты осмотра, проверки состояния (испытания) инженерных коммуникаций, приборов учета, механического, электрического, санитарно-технического и иного оборудования, </a:t>
            </a:r>
            <a:r>
              <a:rPr lang="ru-RU" sz="1200" b="1" i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в том числе оборудования для инвалидов и иных маломобильных групп населения,</a:t>
            </a:r>
            <a:r>
              <a:rPr lang="ru-RU" sz="1200" b="1" i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1200" dirty="0">
                <a:latin typeface="Bookman Old Style" panose="02050604050505020204" pitchFamily="18" charset="0"/>
              </a:rPr>
              <a:t>обслуживающего более одного помещения в многоквартирном доме, конструктивных частей многоквартирного дома (крыши, ограждающих несущих и ненесущих конструкций многоквартирного дома, объектов, расположенных на земельном участке, и других частей общего имущества) на соответствие их эксплуатационных качеств установленным требованиям, журнал осмотра;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64193" y="260648"/>
            <a:ext cx="8228287" cy="64807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Изменения в акты Правительства РФ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09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Изменения в акты Правительства РФ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055" y="908720"/>
            <a:ext cx="820891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постановление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Правительства РФ от 03.04.2013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№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290</a:t>
            </a:r>
            <a:b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1400" dirty="0">
                <a:latin typeface="Bookman Old Style" panose="02050604050505020204" pitchFamily="18" charset="0"/>
              </a:rPr>
              <a:t>(ред. от 27.03.2018</a:t>
            </a:r>
            <a:r>
              <a:rPr lang="ru-RU" sz="1400" dirty="0" smtClean="0">
                <a:latin typeface="Bookman Old Style" panose="02050604050505020204" pitchFamily="18" charset="0"/>
              </a:rPr>
              <a:t>) «О </a:t>
            </a:r>
            <a:r>
              <a:rPr lang="ru-RU" sz="1400" dirty="0">
                <a:latin typeface="Bookman Old Style" panose="02050604050505020204" pitchFamily="18" charset="0"/>
              </a:rPr>
              <a:t>минимальном перечне услуг и работ, необходимых для обеспечения надлежащего содержания общего имущества в многоквартирном доме, и порядке их оказания и </a:t>
            </a:r>
            <a:r>
              <a:rPr lang="ru-RU" sz="1400" dirty="0" smtClean="0">
                <a:latin typeface="Bookman Old Style" panose="02050604050505020204" pitchFamily="18" charset="0"/>
              </a:rPr>
              <a:t>выполнения»</a:t>
            </a:r>
            <a:endParaRPr lang="ru-RU" sz="1400" dirty="0">
              <a:latin typeface="Bookman Old Style" panose="0205060405050502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1449127">
            <a:off x="347692" y="1735020"/>
            <a:ext cx="8145642" cy="954107"/>
          </a:xfrm>
          <a:custGeom>
            <a:avLst/>
            <a:gdLst>
              <a:gd name="connsiteX0" fmla="*/ 0 w 8145642"/>
              <a:gd name="connsiteY0" fmla="*/ 0 h 1169551"/>
              <a:gd name="connsiteX1" fmla="*/ 8145642 w 8145642"/>
              <a:gd name="connsiteY1" fmla="*/ 0 h 1169551"/>
              <a:gd name="connsiteX2" fmla="*/ 8145642 w 8145642"/>
              <a:gd name="connsiteY2" fmla="*/ 1169551 h 1169551"/>
              <a:gd name="connsiteX3" fmla="*/ 0 w 8145642"/>
              <a:gd name="connsiteY3" fmla="*/ 1169551 h 1169551"/>
              <a:gd name="connsiteX4" fmla="*/ 0 w 8145642"/>
              <a:gd name="connsiteY4" fmla="*/ 0 h 1169551"/>
              <a:gd name="connsiteX0" fmla="*/ 0 w 8145642"/>
              <a:gd name="connsiteY0" fmla="*/ 0 h 1169551"/>
              <a:gd name="connsiteX1" fmla="*/ 8145642 w 8145642"/>
              <a:gd name="connsiteY1" fmla="*/ 0 h 1169551"/>
              <a:gd name="connsiteX2" fmla="*/ 8145642 w 8145642"/>
              <a:gd name="connsiteY2" fmla="*/ 1169551 h 1169551"/>
              <a:gd name="connsiteX3" fmla="*/ 8546 w 8145642"/>
              <a:gd name="connsiteY3" fmla="*/ 1169551 h 1169551"/>
              <a:gd name="connsiteX4" fmla="*/ 0 w 8145642"/>
              <a:gd name="connsiteY4" fmla="*/ 0 h 1169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45642" h="1169551">
                <a:moveTo>
                  <a:pt x="0" y="0"/>
                </a:moveTo>
                <a:lnTo>
                  <a:pt x="8145642" y="0"/>
                </a:lnTo>
                <a:lnTo>
                  <a:pt x="8145642" y="1169551"/>
                </a:lnTo>
                <a:lnTo>
                  <a:pt x="8546" y="1169551"/>
                </a:lnTo>
                <a:cubicBezTo>
                  <a:pt x="5697" y="779701"/>
                  <a:pt x="2849" y="389850"/>
                  <a:pt x="0" y="0"/>
                </a:cubicBezTo>
                <a:close/>
              </a:path>
            </a:pathLst>
          </a:custGeom>
          <a:scene3d>
            <a:camera prst="obliqueTopLeft"/>
            <a:lightRig rig="threePt" dir="t"/>
          </a:scene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>
                <a:latin typeface="Bookman Old Style" panose="02050604050505020204" pitchFamily="18" charset="0"/>
              </a:rPr>
              <a:t>3. Перечень услуг и работ в отношении каждого многоквартирного дома определяется с </a:t>
            </a:r>
            <a:r>
              <a:rPr lang="ru-RU" sz="1400" dirty="0" smtClean="0">
                <a:latin typeface="Bookman Old Style" panose="02050604050505020204" pitchFamily="18" charset="0"/>
              </a:rPr>
              <a:t>учетом: а</a:t>
            </a:r>
            <a:r>
              <a:rPr lang="ru-RU" sz="1400" dirty="0">
                <a:latin typeface="Bookman Old Style" panose="02050604050505020204" pitchFamily="18" charset="0"/>
              </a:rPr>
              <a:t>) конструктивных элементов многоквартирного дома, </a:t>
            </a: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в том числе конструкций и (или) иного оборудования, предназначенного для обеспечения условий доступности для инвалидов помещения многоквартирного дома;</a:t>
            </a:r>
          </a:p>
        </p:txBody>
      </p:sp>
      <p:sp>
        <p:nvSpPr>
          <p:cNvPr id="5" name="Прямоугольник 4"/>
          <p:cNvSpPr/>
          <p:nvPr/>
        </p:nvSpPr>
        <p:spPr>
          <a:xfrm rot="21447211">
            <a:off x="321274" y="2824233"/>
            <a:ext cx="8474505" cy="2215991"/>
          </a:xfrm>
          <a:prstGeom prst="rect">
            <a:avLst/>
          </a:prstGeom>
          <a:scene3d>
            <a:camera prst="obliqueTopRight"/>
            <a:lightRig rig="threePt" dir="t"/>
          </a:scene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300" dirty="0">
                <a:latin typeface="Bookman Old Style" panose="02050604050505020204" pitchFamily="18" charset="0"/>
              </a:rPr>
              <a:t>МИНИМАЛЬНЫЙ </a:t>
            </a:r>
            <a:r>
              <a:rPr lang="ru-RU" sz="1300" dirty="0" smtClean="0">
                <a:latin typeface="Bookman Old Style" panose="02050604050505020204" pitchFamily="18" charset="0"/>
              </a:rPr>
              <a:t>ПЕРЕЧЕНЬ УСЛУГ </a:t>
            </a:r>
            <a:r>
              <a:rPr lang="ru-RU" sz="1300" dirty="0">
                <a:latin typeface="Bookman Old Style" panose="02050604050505020204" pitchFamily="18" charset="0"/>
              </a:rPr>
              <a:t>И РАБОТ, НЕОБХОДИМЫХ ДЛЯ О</a:t>
            </a:r>
            <a:r>
              <a:rPr lang="ru-RU" sz="1300" dirty="0" smtClean="0">
                <a:latin typeface="Bookman Old Style" panose="02050604050505020204" pitchFamily="18" charset="0"/>
              </a:rPr>
              <a:t>БЕСПЕЧЕНИЯ НАДЛЕЖАЩЕГО СОДЕРЖАНИЯ </a:t>
            </a:r>
            <a:r>
              <a:rPr lang="ru-RU" sz="1300" dirty="0">
                <a:latin typeface="Bookman Old Style" panose="02050604050505020204" pitchFamily="18" charset="0"/>
              </a:rPr>
              <a:t>ОБЩЕГО ИМУЩЕСТВА В МНОГОКВАРТИРНОМ ДОМЕ</a:t>
            </a:r>
          </a:p>
          <a:p>
            <a:r>
              <a:rPr lang="ru-RU" sz="1400" b="1" dirty="0">
                <a:latin typeface="Bookman Old Style" panose="02050604050505020204" pitchFamily="18" charset="0"/>
              </a:rPr>
              <a:t>III. Работы и услуги по содержанию иного общего </a:t>
            </a:r>
            <a:r>
              <a:rPr lang="ru-RU" sz="1400" b="1" dirty="0" smtClean="0">
                <a:latin typeface="Bookman Old Style" panose="02050604050505020204" pitchFamily="18" charset="0"/>
              </a:rPr>
              <a:t>имущества в </a:t>
            </a:r>
            <a:r>
              <a:rPr lang="ru-RU" sz="1400" b="1" dirty="0">
                <a:latin typeface="Bookman Old Style" panose="02050604050505020204" pitchFamily="18" charset="0"/>
              </a:rPr>
              <a:t>многоквартирном доме</a:t>
            </a:r>
          </a:p>
          <a:p>
            <a:r>
              <a:rPr lang="ru-RU" sz="1400" dirty="0">
                <a:latin typeface="Bookman Old Style" panose="02050604050505020204" pitchFamily="18" charset="0"/>
              </a:rPr>
              <a:t>29. Проверка состояния и </a:t>
            </a:r>
            <a:r>
              <a:rPr lang="ru-RU" sz="14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при необходимости выполнение работ по восстановлению конструкций и (или) иного оборудования</a:t>
            </a:r>
            <a:r>
              <a:rPr lang="ru-RU" sz="1400" dirty="0">
                <a:solidFill>
                  <a:schemeClr val="tx1"/>
                </a:solidFill>
                <a:latin typeface="Bookman Old Style" panose="02050604050505020204" pitchFamily="18" charset="0"/>
              </a:rPr>
              <a:t>, </a:t>
            </a:r>
            <a:r>
              <a:rPr lang="ru-RU" sz="14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предназначенного для обеспечения условий доступности для инвалидов помещения многоквартирного дома.</a:t>
            </a:r>
          </a:p>
          <a:p>
            <a:r>
              <a:rPr lang="ru-RU" sz="1400" dirty="0" smtClean="0">
                <a:latin typeface="Bookman Old Style" panose="02050604050505020204" pitchFamily="18" charset="0"/>
              </a:rPr>
              <a:t>30</a:t>
            </a:r>
            <a:r>
              <a:rPr lang="ru-RU" sz="1400" dirty="0">
                <a:latin typeface="Bookman Old Style" panose="02050604050505020204" pitchFamily="18" charset="0"/>
              </a:rPr>
              <a:t>. Работы и услуги, предусмотренные </a:t>
            </a:r>
            <a:r>
              <a:rPr lang="ru-RU" sz="1400" dirty="0">
                <a:solidFill>
                  <a:schemeClr val="tx1"/>
                </a:solidFill>
                <a:latin typeface="Bookman Old Style" panose="02050604050505020204" pitchFamily="18" charset="0"/>
                <a:hlinkClick r:id="rId2"/>
              </a:rPr>
              <a:t>разделами I и </a:t>
            </a:r>
            <a:r>
              <a:rPr lang="ru-RU" sz="1400" dirty="0">
                <a:solidFill>
                  <a:schemeClr val="tx1"/>
                </a:solidFill>
                <a:latin typeface="Bookman Old Style" panose="02050604050505020204" pitchFamily="18" charset="0"/>
                <a:hlinkClick r:id="rId3"/>
              </a:rPr>
              <a:t>II настоящего перечня, которые могут повлиять на обеспечение условий доступности для инвалидов помещения многоквартирного дома, выполняются с учетом обеспечения такого доступа</a:t>
            </a:r>
            <a:r>
              <a:rPr lang="ru-RU" sz="1400" dirty="0" smtClean="0">
                <a:solidFill>
                  <a:schemeClr val="tx1"/>
                </a:solidFill>
                <a:latin typeface="Bookman Old Style" panose="02050604050505020204" pitchFamily="18" charset="0"/>
                <a:hlinkClick r:id="rId3"/>
              </a:rPr>
              <a:t>.</a:t>
            </a:r>
            <a:endParaRPr lang="ru-RU" sz="1400" dirty="0">
              <a:solidFill>
                <a:schemeClr val="tx1"/>
              </a:solidFill>
              <a:latin typeface="Bookman Old Style" panose="02050604050505020204" pitchFamily="18" charset="0"/>
              <a:hlinkClick r:id="rId3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1433763">
            <a:off x="666427" y="5136123"/>
            <a:ext cx="8099175" cy="1354217"/>
          </a:xfrm>
          <a:prstGeom prst="rect">
            <a:avLst/>
          </a:prstGeom>
          <a:scene3d>
            <a:camera prst="obliqueBottomRight"/>
            <a:lightRig rig="threePt" dir="t"/>
          </a:scene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300" b="1" dirty="0" smtClean="0">
                <a:latin typeface="Bookman Old Style" panose="02050604050505020204" pitchFamily="18" charset="0"/>
              </a:rPr>
              <a:t>I</a:t>
            </a:r>
            <a:r>
              <a:rPr lang="ru-RU" sz="1300" b="1" dirty="0" smtClean="0">
                <a:latin typeface="Bookman Old Style" panose="02050604050505020204" pitchFamily="18" charset="0"/>
              </a:rPr>
              <a:t>II</a:t>
            </a:r>
            <a:r>
              <a:rPr lang="ru-RU" sz="1300" b="1" dirty="0">
                <a:latin typeface="Bookman Old Style" panose="02050604050505020204" pitchFamily="18" charset="0"/>
              </a:rPr>
              <a:t>. Работы и услуги по содержанию иного общего </a:t>
            </a:r>
            <a:r>
              <a:rPr lang="ru-RU" sz="1300" b="1" dirty="0" smtClean="0">
                <a:latin typeface="Bookman Old Style" panose="02050604050505020204" pitchFamily="18" charset="0"/>
              </a:rPr>
              <a:t>имущества в </a:t>
            </a:r>
            <a:r>
              <a:rPr lang="ru-RU" sz="1300" b="1" dirty="0">
                <a:latin typeface="Bookman Old Style" panose="02050604050505020204" pitchFamily="18" charset="0"/>
              </a:rPr>
              <a:t>многоквартирном доме</a:t>
            </a:r>
          </a:p>
          <a:p>
            <a:pPr algn="just"/>
            <a:r>
              <a:rPr lang="ru-RU" sz="1400" dirty="0">
                <a:latin typeface="Bookman Old Style" panose="02050604050505020204" pitchFamily="18" charset="0"/>
              </a:rPr>
              <a:t>23. Работы по содержанию помещений, входящих в состав общего имущества в многоквартирном доме:</a:t>
            </a:r>
          </a:p>
          <a:p>
            <a:pPr algn="just"/>
            <a:r>
              <a:rPr lang="ru-RU" sz="1400" dirty="0">
                <a:latin typeface="Bookman Old Style" panose="02050604050505020204" pitchFamily="18" charset="0"/>
              </a:rPr>
              <a:t>сухая и влажная уборка тамбуров, холлов, коридоров, галерей, лифтовых площадок и лифтовых холлов и кабин, лестничных площадок и маршей, </a:t>
            </a:r>
            <a:r>
              <a:rPr lang="ru-RU" sz="1400" b="1" dirty="0">
                <a:latin typeface="Bookman Old Style" panose="02050604050505020204" pitchFamily="18" charset="0"/>
              </a:rPr>
              <a:t>пандусов;</a:t>
            </a:r>
          </a:p>
        </p:txBody>
      </p:sp>
    </p:spTree>
    <p:extLst>
      <p:ext uri="{BB962C8B-B14F-4D97-AF65-F5344CB8AC3E}">
        <p14:creationId xmlns:p14="http://schemas.microsoft.com/office/powerpoint/2010/main" val="403682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12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954" y="3309473"/>
            <a:ext cx="1966234" cy="196623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000"/>
                    </a14:imgEffect>
                    <a14:imgEffect>
                      <a14:saturation sat="70000"/>
                    </a14:imgEffect>
                    <a14:imgEffect>
                      <a14:brightnessContrast bright="17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1367">
            <a:off x="3321791" y="2135064"/>
            <a:ext cx="5404429" cy="47571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BatangChe" panose="02030609000101010101" pitchFamily="49" charset="-127"/>
              </a:rPr>
              <a:t>АЛГОРИТМ</a:t>
            </a:r>
            <a:b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BatangChe" panose="02030609000101010101" pitchFamily="49" charset="-127"/>
              </a:rPr>
            </a:br>
            <a: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BatangChe" panose="02030609000101010101" pitchFamily="49" charset="-127"/>
              </a:rPr>
              <a:t>реализации постановления № 649</a:t>
            </a:r>
            <a:endParaRPr lang="ru-RU" sz="2800" b="1" dirty="0">
              <a:solidFill>
                <a:srgbClr val="002060"/>
              </a:solidFill>
              <a:latin typeface="Bookman Old Style" panose="02050604050505020204" pitchFamily="18" charset="0"/>
              <a:ea typeface="BatangChe" panose="02030609000101010101" pitchFamily="49" charset="-127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65548"/>
            <a:ext cx="2421542" cy="1863452"/>
          </a:xfrm>
          <a:prstGeom prst="rect">
            <a:avLst/>
          </a:prstGeom>
        </p:spPr>
      </p:pic>
      <p:sp>
        <p:nvSpPr>
          <p:cNvPr id="6" name="Стрелка вправо с вырезом 5"/>
          <p:cNvSpPr/>
          <p:nvPr/>
        </p:nvSpPr>
        <p:spPr>
          <a:xfrm>
            <a:off x="2987824" y="1916832"/>
            <a:ext cx="864096" cy="412663"/>
          </a:xfrm>
          <a:prstGeom prst="notchedRightArrow">
            <a:avLst>
              <a:gd name="adj1" fmla="val 50000"/>
              <a:gd name="adj2" fmla="val 63310"/>
            </a:avLst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3995936" y="1623422"/>
            <a:ext cx="2880320" cy="829287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МУНИЦИПАЛЬНАЯ КОМИССИЯ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91071" y="5198806"/>
            <a:ext cx="3992897" cy="111051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Bookman Old Style" panose="02050604050505020204" pitchFamily="18" charset="0"/>
              </a:rPr>
              <a:t>обследование жилого помещения инвалида и общего имущества в многоквартирном доме, в котором проживает инвалид</a:t>
            </a:r>
            <a:endParaRPr lang="ru-RU" sz="1600" dirty="0">
              <a:latin typeface="Bookman Old Style" panose="02050604050505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3890016">
            <a:off x="1641988" y="2089253"/>
            <a:ext cx="14489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Заявление в муниципальную комиссию</a:t>
            </a:r>
            <a:endParaRPr lang="ru-RU" sz="10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0" name="Выгнутая вправо стрелка 19"/>
          <p:cNvSpPr/>
          <p:nvPr/>
        </p:nvSpPr>
        <p:spPr>
          <a:xfrm>
            <a:off x="7308304" y="1610821"/>
            <a:ext cx="1071798" cy="954083"/>
          </a:xfrm>
          <a:prstGeom prst="curvedLeftArrow">
            <a:avLst>
              <a:gd name="adj1" fmla="val 23369"/>
              <a:gd name="adj2" fmla="val 48313"/>
              <a:gd name="adj3" fmla="val 311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Выгнутая вправо стрелка 20"/>
          <p:cNvSpPr/>
          <p:nvPr/>
        </p:nvSpPr>
        <p:spPr>
          <a:xfrm flipH="1">
            <a:off x="355520" y="3789040"/>
            <a:ext cx="1016434" cy="948871"/>
          </a:xfrm>
          <a:prstGeom prst="curvedLeftArrow">
            <a:avLst>
              <a:gd name="adj1" fmla="val 25000"/>
              <a:gd name="adj2" fmla="val 50000"/>
              <a:gd name="adj3" fmla="val 287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28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944" y="1052736"/>
            <a:ext cx="8219256" cy="288031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Bookman Old Style" panose="02050604050505020204" pitchFamily="18" charset="0"/>
                <a:ea typeface="BatangChe" panose="02030609000101010101" pitchFamily="49" charset="-127"/>
              </a:rPr>
              <a:t>этапы работы комиссии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46" y="2136651"/>
            <a:ext cx="6706662" cy="44607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041" y="1529870"/>
            <a:ext cx="840541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АКТ ОБСЛЕДОВАНИЯ</a:t>
            </a:r>
          </a:p>
          <a:p>
            <a:pPr algn="ctr"/>
            <a:r>
              <a:rPr lang="ru-RU" sz="1600" dirty="0" smtClean="0">
                <a:latin typeface="Bookman Old Style" panose="02050604050505020204" pitchFamily="18" charset="0"/>
              </a:rPr>
              <a:t>по форме, утвержденной приказом Минстроя России от 23.11.2016 № 836/</a:t>
            </a:r>
            <a:r>
              <a:rPr lang="ru-RU" sz="1600" dirty="0" err="1" smtClean="0">
                <a:latin typeface="Bookman Old Style" panose="02050604050505020204" pitchFamily="18" charset="0"/>
              </a:rPr>
              <a:t>пр</a:t>
            </a:r>
            <a:endParaRPr lang="ru-RU" sz="1600" dirty="0">
              <a:latin typeface="Bookman Old Style" panose="02050604050505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1041" y="2636911"/>
            <a:ext cx="2862618" cy="1384995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Bookman Old Style" panose="02050604050505020204" pitchFamily="18" charset="0"/>
              </a:rPr>
              <a:t>Вывод о наличии необходимости приспособления жилого помещения инвалида и общего имущества в многоквартирном доме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3339" y="4525475"/>
            <a:ext cx="2880320" cy="138499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Bookman Old Style" panose="02050604050505020204" pitchFamily="18" charset="0"/>
              </a:rPr>
              <a:t>Вывод о наличии технической возможности для приспособления жилого помещения инвалида и (или) общего имущества в многоквартирном доме</a:t>
            </a:r>
            <a:endParaRPr lang="ru-RU" sz="1400" dirty="0">
              <a:latin typeface="Bookman Old Style" panose="0205060405050502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24128" y="2662063"/>
            <a:ext cx="2952328" cy="138499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Bookman Old Style" panose="02050604050505020204" pitchFamily="18" charset="0"/>
              </a:rPr>
              <a:t>Вывод об отсутствии необходимости приспособления жилого помещения инвалида и общего имущества в многоквартирном доме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01865" y="4495515"/>
            <a:ext cx="2880320" cy="138499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Bookman Old Style" panose="02050604050505020204" pitchFamily="18" charset="0"/>
              </a:rPr>
              <a:t>Вывод об отсутствии технической возможности для приспособления жилого помещения инвалида и (или) общего имущества в многоквартирном доме</a:t>
            </a:r>
            <a:endParaRPr lang="ru-RU" sz="1400" dirty="0">
              <a:latin typeface="Bookman Old Style" panose="020506040505050202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19944" y="404664"/>
            <a:ext cx="8219256" cy="661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BatangChe" panose="02030609000101010101" pitchFamily="49" charset="-127"/>
              </a:rPr>
              <a:t>АЛГОРИТМ</a:t>
            </a:r>
            <a:b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BatangChe" panose="02030609000101010101" pitchFamily="49" charset="-127"/>
              </a:rPr>
            </a:br>
            <a: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BatangChe" panose="02030609000101010101" pitchFamily="49" charset="-127"/>
              </a:rPr>
              <a:t>реализации постановления № 649</a:t>
            </a:r>
            <a:endParaRPr lang="ru-RU" dirty="0"/>
          </a:p>
        </p:txBody>
      </p:sp>
      <p:sp>
        <p:nvSpPr>
          <p:cNvPr id="32" name="Стрелка вниз 31"/>
          <p:cNvSpPr/>
          <p:nvPr/>
        </p:nvSpPr>
        <p:spPr>
          <a:xfrm rot="834268">
            <a:off x="2270554" y="2146128"/>
            <a:ext cx="148841" cy="483585"/>
          </a:xfrm>
          <a:prstGeom prst="downArrow">
            <a:avLst>
              <a:gd name="adj1" fmla="val 24868"/>
              <a:gd name="adj2" fmla="val 825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низ 32"/>
          <p:cNvSpPr/>
          <p:nvPr/>
        </p:nvSpPr>
        <p:spPr>
          <a:xfrm rot="834268">
            <a:off x="2270554" y="2146129"/>
            <a:ext cx="148841" cy="483585"/>
          </a:xfrm>
          <a:prstGeom prst="downArrow">
            <a:avLst>
              <a:gd name="adj1" fmla="val 24868"/>
              <a:gd name="adj2" fmla="val 8258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низ 36"/>
          <p:cNvSpPr/>
          <p:nvPr/>
        </p:nvSpPr>
        <p:spPr>
          <a:xfrm rot="834268">
            <a:off x="2270554" y="2146130"/>
            <a:ext cx="148841" cy="483585"/>
          </a:xfrm>
          <a:prstGeom prst="downArrow">
            <a:avLst>
              <a:gd name="adj1" fmla="val 24868"/>
              <a:gd name="adj2" fmla="val 8258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низ 38"/>
          <p:cNvSpPr/>
          <p:nvPr/>
        </p:nvSpPr>
        <p:spPr>
          <a:xfrm rot="20124456">
            <a:off x="7199055" y="2162484"/>
            <a:ext cx="186641" cy="483585"/>
          </a:xfrm>
          <a:prstGeom prst="downArrow">
            <a:avLst>
              <a:gd name="adj1" fmla="val 24868"/>
              <a:gd name="adj2" fmla="val 60967"/>
            </a:avLst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низ 39"/>
          <p:cNvSpPr/>
          <p:nvPr/>
        </p:nvSpPr>
        <p:spPr>
          <a:xfrm rot="1364288">
            <a:off x="3451131" y="2147398"/>
            <a:ext cx="188492" cy="2807830"/>
          </a:xfrm>
          <a:prstGeom prst="downArrow">
            <a:avLst>
              <a:gd name="adj1" fmla="val 25932"/>
              <a:gd name="adj2" fmla="val 83214"/>
            </a:avLst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низ 40"/>
          <p:cNvSpPr/>
          <p:nvPr/>
        </p:nvSpPr>
        <p:spPr>
          <a:xfrm rot="20137319">
            <a:off x="5355381" y="2098381"/>
            <a:ext cx="158412" cy="2833218"/>
          </a:xfrm>
          <a:prstGeom prst="downArrow">
            <a:avLst>
              <a:gd name="adj1" fmla="val 25932"/>
              <a:gd name="adj2" fmla="val 83214"/>
            </a:avLst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низ 41"/>
          <p:cNvSpPr/>
          <p:nvPr/>
        </p:nvSpPr>
        <p:spPr>
          <a:xfrm rot="834268">
            <a:off x="2270554" y="2146131"/>
            <a:ext cx="148841" cy="483585"/>
          </a:xfrm>
          <a:prstGeom prst="downArrow">
            <a:avLst>
              <a:gd name="adj1" fmla="val 24868"/>
              <a:gd name="adj2" fmla="val 8258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низ 42"/>
          <p:cNvSpPr/>
          <p:nvPr/>
        </p:nvSpPr>
        <p:spPr>
          <a:xfrm rot="20124456">
            <a:off x="7199053" y="2162483"/>
            <a:ext cx="186641" cy="483585"/>
          </a:xfrm>
          <a:prstGeom prst="downArrow">
            <a:avLst>
              <a:gd name="adj1" fmla="val 24868"/>
              <a:gd name="adj2" fmla="val 60967"/>
            </a:avLst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41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868" y="260648"/>
            <a:ext cx="8229600" cy="115212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Вывод о наличии технической возможности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для приспособления жилого помещения инвалида и(или) общего имущества в многоквартирном доме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5832" y="1628799"/>
            <a:ext cx="8383273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Перечень мероприятий</a:t>
            </a:r>
          </a:p>
          <a:p>
            <a:pPr algn="ctr"/>
            <a:r>
              <a:rPr lang="ru-RU" sz="1200" dirty="0" smtClean="0">
                <a:latin typeface="Bookman Old Style" panose="02050604050505020204" pitchFamily="18" charset="0"/>
              </a:rPr>
              <a:t>по приспособлению жилого помещения инвалида и общего имущества в многоквартирном доме, в котором проживает инвалид, с учетом потребностей инвалида и обеспечения условий их доступности для инвалида</a:t>
            </a:r>
            <a:endParaRPr lang="ru-RU" sz="1200" dirty="0">
              <a:latin typeface="Bookman Old Style" panose="02050604050505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8487" y="3933056"/>
            <a:ext cx="8388932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НАПРАВЛЕНИЕ ГЛАВЕ МУНИЦИПАЛЬНОГО ОБРАЗОВАНИЯ</a:t>
            </a:r>
          </a:p>
          <a:p>
            <a:pPr algn="ctr"/>
            <a:r>
              <a:rPr lang="ru-RU" sz="1200" dirty="0" smtClean="0">
                <a:latin typeface="Bookman Old Style" panose="02050604050505020204" pitchFamily="18" charset="0"/>
              </a:rPr>
              <a:t>для включения в </a:t>
            </a:r>
            <a:r>
              <a:rPr lang="ru-RU" sz="1200" b="1" i="1" dirty="0" smtClean="0">
                <a:latin typeface="Bookman Old Style" panose="02050604050505020204" pitchFamily="18" charset="0"/>
              </a:rPr>
              <a:t>План мероприятий</a:t>
            </a:r>
            <a:r>
              <a:rPr lang="ru-RU" sz="1200" dirty="0" smtClean="0">
                <a:latin typeface="Bookman Old Style" panose="02050604050505020204" pitchFamily="18" charset="0"/>
              </a:rPr>
              <a:t> по приспособлению жилого помещения инвалида и общего имущества в многоквартирном доме, в котором проживает инвалид, с учетом потребностей инвалида и обеспечения условий их доступности для инвалида, за счет средств муниципального бюджета муниципального образования в рамках реализации муниципальной программы, направленной на обеспечение социальной поддержки инвалидов </a:t>
            </a:r>
            <a:endParaRPr lang="ru-RU" sz="1200" dirty="0">
              <a:latin typeface="Bookman Old Style" panose="0205060405050502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1318" y="5517232"/>
            <a:ext cx="8383272" cy="10156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Организация работы по финансированию</a:t>
            </a:r>
          </a:p>
          <a:p>
            <a:pPr algn="ctr"/>
            <a:r>
              <a:rPr lang="ru-RU" sz="1200" dirty="0" smtClean="0">
                <a:latin typeface="Bookman Old Style" panose="02050604050505020204" pitchFamily="18" charset="0"/>
              </a:rPr>
              <a:t>минимального </a:t>
            </a:r>
            <a:r>
              <a:rPr lang="ru-RU" sz="1200" b="1" dirty="0" smtClean="0">
                <a:latin typeface="Bookman Old Style" panose="02050604050505020204" pitchFamily="18" charset="0"/>
              </a:rPr>
              <a:t>перечня мероприятий </a:t>
            </a:r>
            <a:r>
              <a:rPr lang="ru-RU" sz="1200" dirty="0" smtClean="0">
                <a:latin typeface="Bookman Old Style" panose="02050604050505020204" pitchFamily="18" charset="0"/>
              </a:rPr>
              <a:t>по приспособлению жилого помещения с учетом потребностей инвалида и обеспечения условий доступности жилого помещения для инвалида путем </a:t>
            </a:r>
            <a:r>
              <a:rPr lang="ru-RU" sz="1200" b="1" dirty="0" smtClean="0">
                <a:latin typeface="Bookman Old Style" panose="02050604050505020204" pitchFamily="18" charset="0"/>
              </a:rPr>
              <a:t>приведения жилого помещения в соответствие с требованиями</a:t>
            </a:r>
            <a:r>
              <a:rPr lang="ru-RU" sz="1200" dirty="0" smtClean="0">
                <a:latin typeface="Bookman Old Style" panose="02050604050505020204" pitchFamily="18" charset="0"/>
              </a:rPr>
              <a:t>, предусмотренными разделом </a:t>
            </a:r>
            <a:r>
              <a:rPr lang="en-US" sz="1200" dirty="0" smtClean="0">
                <a:latin typeface="Bookman Old Style" panose="02050604050505020204" pitchFamily="18" charset="0"/>
              </a:rPr>
              <a:t>IV</a:t>
            </a:r>
            <a:r>
              <a:rPr lang="ru-RU" sz="1200" dirty="0" smtClean="0">
                <a:latin typeface="Bookman Old Style" panose="02050604050505020204" pitchFamily="18" charset="0"/>
              </a:rPr>
              <a:t> Правил (постановление № 649)</a:t>
            </a:r>
            <a:endParaRPr lang="ru-RU" sz="1200" dirty="0">
              <a:latin typeface="Bookman Old Style" panose="02050604050505020204" pitchFamily="18" charset="0"/>
            </a:endParaRPr>
          </a:p>
        </p:txBody>
      </p:sp>
      <p:sp>
        <p:nvSpPr>
          <p:cNvPr id="44" name="Нашивка 43"/>
          <p:cNvSpPr/>
          <p:nvPr/>
        </p:nvSpPr>
        <p:spPr>
          <a:xfrm rot="5400000">
            <a:off x="4278860" y="1255800"/>
            <a:ext cx="242315" cy="38775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Нашивка 45"/>
          <p:cNvSpPr/>
          <p:nvPr/>
        </p:nvSpPr>
        <p:spPr>
          <a:xfrm rot="5400000">
            <a:off x="4357543" y="2391412"/>
            <a:ext cx="242316" cy="38775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7" name="Нашивка 46"/>
          <p:cNvSpPr/>
          <p:nvPr/>
        </p:nvSpPr>
        <p:spPr>
          <a:xfrm rot="5400000">
            <a:off x="4447919" y="5143576"/>
            <a:ext cx="242315" cy="38775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317" y="2780928"/>
            <a:ext cx="8383273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ЗАКЛЮЧЕНИЕ</a:t>
            </a:r>
          </a:p>
          <a:p>
            <a:pPr algn="ctr"/>
            <a:r>
              <a:rPr lang="ru-RU" sz="1200" dirty="0" smtClean="0">
                <a:latin typeface="Bookman Old Style" panose="02050604050505020204" pitchFamily="18" charset="0"/>
              </a:rPr>
              <a:t>о возможности приспособления жилого помещения инвалида и общего имущества в многоквартирном доме, в котором проживает инвалид, с учетом потребностей инвалида и обеспечения условий их доступности для инвалида</a:t>
            </a:r>
            <a:endParaRPr lang="ru-RU" sz="1200" dirty="0">
              <a:latin typeface="Bookman Old Style" panose="02050604050505020204" pitchFamily="18" charset="0"/>
            </a:endParaRPr>
          </a:p>
        </p:txBody>
      </p:sp>
      <p:sp>
        <p:nvSpPr>
          <p:cNvPr id="11" name="Нашивка 10"/>
          <p:cNvSpPr/>
          <p:nvPr/>
        </p:nvSpPr>
        <p:spPr>
          <a:xfrm rot="5400000">
            <a:off x="4357543" y="2391413"/>
            <a:ext cx="242316" cy="38775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 rot="5400000">
            <a:off x="4447919" y="3566579"/>
            <a:ext cx="242315" cy="38775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985" y="1328520"/>
            <a:ext cx="7421935" cy="52043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55566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4" grpId="0" animBg="1"/>
      <p:bldP spid="46" grpId="0" animBg="1"/>
      <p:bldP spid="47" grpId="0" animBg="1"/>
      <p:bldP spid="11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8" y="1628800"/>
            <a:ext cx="4697224" cy="513727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086" y="404664"/>
            <a:ext cx="8568952" cy="1296144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В случае вывода об отсутствии технической возможности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для приспособления жилого помещения инвалида и(или) общего имущества</a:t>
            </a:r>
            <a:b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в многоквартирном доме </a:t>
            </a: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без </a:t>
            </a:r>
            <a:r>
              <a:rPr lang="ru-RU" sz="1800" b="1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изменения существующих несущих и ограждающих конструкций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многоквартирного дома (части дома) путем осуществления его реконструкции или капитального ремонта</a:t>
            </a:r>
            <a:br>
              <a:rPr lang="ru-RU" sz="1800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endParaRPr lang="ru-RU" sz="17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0657" y="2665101"/>
            <a:ext cx="7901111" cy="153233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КОМИССИЯ ВЫНОСИТ РЕШЕНИЕ</a:t>
            </a:r>
          </a:p>
          <a:p>
            <a:pPr algn="ctr"/>
            <a:r>
              <a:rPr lang="ru-RU" sz="1400" b="1" i="1" dirty="0" smtClean="0">
                <a:latin typeface="Bookman Old Style" panose="02050604050505020204" pitchFamily="18" charset="0"/>
              </a:rPr>
              <a:t>о проведении проверки экономической целесообразности реконструкции или капитального ремонта многоквартирного дома (части дома)</a:t>
            </a:r>
          </a:p>
          <a:p>
            <a:pPr algn="ctr"/>
            <a:r>
              <a:rPr lang="ru-RU" sz="1400" dirty="0" smtClean="0">
                <a:latin typeface="Bookman Old Style" panose="02050604050505020204" pitchFamily="18" charset="0"/>
              </a:rPr>
              <a:t>в целях приспособления жилого помещения инвалида и (или) общего имущества в многоквартирном доме, в котором проживает инвалид, с учетом потребностей инвалида и обеспечения условий их доступности для инвалида</a:t>
            </a:r>
            <a:endParaRPr lang="ru-RU" sz="1400" dirty="0">
              <a:latin typeface="Bookman Old Style" panose="020506040505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9577" y="4697418"/>
            <a:ext cx="8383273" cy="105560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ПРАВИЛА ПРОВЕРКИ</a:t>
            </a:r>
          </a:p>
          <a:p>
            <a:pPr algn="ctr"/>
            <a:r>
              <a:rPr lang="ru-RU" sz="1400" i="1" dirty="0" smtClean="0">
                <a:latin typeface="Bookman Old Style" panose="02050604050505020204" pitchFamily="18" charset="0"/>
              </a:rPr>
              <a:t>экономической целесообразности реконструкции или капитального ремонта многоквартирного дома (части дома)</a:t>
            </a:r>
          </a:p>
          <a:p>
            <a:pPr algn="ctr"/>
            <a:r>
              <a:rPr lang="ru-RU" sz="1400" b="1" dirty="0" smtClean="0">
                <a:latin typeface="Bookman Old Style" panose="02050604050505020204" pitchFamily="18" charset="0"/>
              </a:rPr>
              <a:t>утверждены приказом Минстроя России от 28.02.2017 № 583/</a:t>
            </a:r>
            <a:r>
              <a:rPr lang="ru-RU" sz="1400" b="1" dirty="0" err="1" smtClean="0">
                <a:latin typeface="Bookman Old Style" panose="02050604050505020204" pitchFamily="18" charset="0"/>
              </a:rPr>
              <a:t>пр</a:t>
            </a:r>
            <a:endParaRPr lang="ru-RU" sz="14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96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258" y="404664"/>
            <a:ext cx="8542477" cy="1584176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ea typeface="BatangChe" panose="02030609000101010101" pitchFamily="49" charset="-127"/>
                <a:cs typeface="+mn-cs"/>
              </a:rPr>
              <a:t>По результатам проверки</a:t>
            </a:r>
            <a:br>
              <a:rPr lang="ru-RU" sz="23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ea typeface="BatangChe" panose="02030609000101010101" pitchFamily="49" charset="-127"/>
                <a:cs typeface="+mn-cs"/>
              </a:rPr>
            </a:br>
            <a:r>
              <a:rPr lang="ru-RU" sz="23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BatangChe" panose="02030609000101010101" pitchFamily="49" charset="-127"/>
                <a:cs typeface="+mn-cs"/>
              </a:rPr>
              <a:t>экономической целесообразности (нецелесообразности) реконструкции или капитального ремонта многоквартирного дома (части дома) </a:t>
            </a:r>
            <a:br>
              <a:rPr lang="ru-RU" sz="23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BatangChe" panose="02030609000101010101" pitchFamily="49" charset="-127"/>
                <a:cs typeface="+mn-cs"/>
              </a:rPr>
            </a:br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ea typeface="BatangChe" panose="02030609000101010101" pitchFamily="49" charset="-127"/>
                <a:cs typeface="+mn-cs"/>
              </a:rPr>
              <a:t>ПРИНИМАЕТСЯ РЕШЕНИЕ: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1588" y="4997248"/>
            <a:ext cx="4140412" cy="126188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Bookman Old Style" panose="02050604050505020204" pitchFamily="18" charset="0"/>
              </a:rPr>
              <a:t>Результат работы комиссии –</a:t>
            </a:r>
          </a:p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З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АКЛЮЧЕНИЕ</a:t>
            </a:r>
          </a:p>
          <a:p>
            <a:pPr algn="ctr"/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о возможности приспособления</a:t>
            </a:r>
            <a:r>
              <a:rPr lang="ru-RU" sz="1200" dirty="0" smtClean="0">
                <a:latin typeface="Bookman Old Style" panose="02050604050505020204" pitchFamily="18" charset="0"/>
              </a:rPr>
              <a:t> </a:t>
            </a:r>
          </a:p>
          <a:p>
            <a:pPr algn="ctr"/>
            <a:r>
              <a:rPr lang="ru-RU" sz="1200" dirty="0" smtClean="0">
                <a:latin typeface="Bookman Old Style" panose="02050604050505020204" pitchFamily="18" charset="0"/>
              </a:rPr>
              <a:t>жилого помещения инвалида и общего имущества в многоквартирном доме, в котором проживает инвалид</a:t>
            </a:r>
            <a:endParaRPr lang="ru-RU" sz="1200" dirty="0"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51291" y="2130380"/>
            <a:ext cx="4350728" cy="228147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Bookman Old Style" panose="02050604050505020204" pitchFamily="18" charset="0"/>
              </a:rPr>
              <a:t>Об экономической </a:t>
            </a:r>
            <a:r>
              <a:rPr lang="ru-RU" sz="1400" b="1" dirty="0" smtClean="0">
                <a:latin typeface="Bookman Old Style" panose="02050604050505020204" pitchFamily="18" charset="0"/>
              </a:rPr>
              <a:t>нецелесообразности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реконструкции или капитального ремонта многоквартирного дома (части дома),</a:t>
            </a:r>
          </a:p>
          <a:p>
            <a:pPr algn="ctr"/>
            <a:r>
              <a:rPr lang="ru-RU" sz="1200" dirty="0">
                <a:latin typeface="Bookman Old Style" panose="02050604050505020204" pitchFamily="18" charset="0"/>
              </a:rPr>
              <a:t>в котором проживает инвалид, в целях приспособления жилого помещения инвалида и (или) общего имущества в многоквартирном доме, в котором проживает инвалид, с учетом потребностей инвалида и обеспечения условий их доступности для инвалида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7" y="2149900"/>
            <a:ext cx="4176463" cy="228147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Bookman Old Style" panose="02050604050505020204" pitchFamily="18" charset="0"/>
              </a:rPr>
              <a:t>Об экономической целесообразности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реконструкции или капитального ремонта многоквартирного дома (части дома),</a:t>
            </a:r>
          </a:p>
          <a:p>
            <a:pPr algn="ctr"/>
            <a:r>
              <a:rPr lang="ru-RU" sz="1200" dirty="0" smtClean="0">
                <a:latin typeface="Bookman Old Style" panose="02050604050505020204" pitchFamily="18" charset="0"/>
              </a:rPr>
              <a:t>в котором проживает инвалид, в целях приспособления жилого помещения инвалида и (или) общего имущества в многоквартирном доме, в котором проживает инвалид, с учетом потребностей инвалида и обеспечения условий их доступности для инвалида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Нашивка 6"/>
          <p:cNvSpPr/>
          <p:nvPr/>
        </p:nvSpPr>
        <p:spPr>
          <a:xfrm rot="5400000">
            <a:off x="2133488" y="4432636"/>
            <a:ext cx="484632" cy="484632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 rot="5400000">
            <a:off x="6660232" y="4432636"/>
            <a:ext cx="484632" cy="484632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50320" y="5002978"/>
            <a:ext cx="4104456" cy="126188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Bookman Old Style" panose="02050604050505020204" pitchFamily="18" charset="0"/>
              </a:rPr>
              <a:t>Результат работы комиссии – </a:t>
            </a:r>
          </a:p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ЗАКЛЮЧЕНИЕ</a:t>
            </a:r>
          </a:p>
          <a:p>
            <a:pPr algn="ctr"/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об отсутствии возможности приспособления</a:t>
            </a:r>
            <a:r>
              <a:rPr lang="ru-RU" sz="1200" dirty="0" smtClean="0">
                <a:latin typeface="Bookman Old Style" panose="02050604050505020204" pitchFamily="18" charset="0"/>
              </a:rPr>
              <a:t> </a:t>
            </a:r>
          </a:p>
          <a:p>
            <a:pPr algn="ctr"/>
            <a:r>
              <a:rPr lang="ru-RU" sz="1200" dirty="0" smtClean="0">
                <a:latin typeface="Bookman Old Style" panose="02050604050505020204" pitchFamily="18" charset="0"/>
              </a:rPr>
              <a:t>жилого помещения инвалида и общего имущества в многоквартирном доме, в котором проживает инвалид</a:t>
            </a:r>
            <a:endParaRPr lang="ru-RU" sz="1200" dirty="0">
              <a:latin typeface="Bookman Old Style" panose="02050604050505020204" pitchFamily="18" charset="0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5292080" y="2659050"/>
            <a:ext cx="3292944" cy="1224136"/>
          </a:xfrm>
          <a:prstGeom prst="wedgeRoundRectCallout">
            <a:avLst>
              <a:gd name="adj1" fmla="val -69054"/>
              <a:gd name="adj2" fmla="val 176684"/>
              <a:gd name="adj3" fmla="val 16667"/>
            </a:avLst>
          </a:prstGeom>
          <a:solidFill>
            <a:schemeClr val="accent5">
              <a:lumMod val="50000"/>
              <a:alpha val="76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Формы заключений </a:t>
            </a:r>
            <a:r>
              <a:rPr lang="ru-RU" sz="16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утверждены приказом Минстроя России от 23.11.2016 № 837/</a:t>
            </a:r>
            <a:r>
              <a:rPr lang="ru-RU" sz="1600" dirty="0" err="1" smtClean="0">
                <a:solidFill>
                  <a:schemeClr val="bg1"/>
                </a:solidFill>
                <a:latin typeface="Bookman Old Style" panose="02050604050505020204" pitchFamily="18" charset="0"/>
              </a:rPr>
              <a:t>пр</a:t>
            </a:r>
            <a:endParaRPr lang="ru-RU" sz="16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28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b="1" dirty="0">
                <a:solidFill>
                  <a:srgbClr val="4F81BD">
                    <a:lumMod val="75000"/>
                  </a:srgbClr>
                </a:solidFill>
                <a:latin typeface="Bookman Old Style" panose="02050604050505020204" pitchFamily="18" charset="0"/>
              </a:rPr>
              <a:t>ЗАКЛЮЧЕНИЕ</a:t>
            </a:r>
            <a:r>
              <a:rPr lang="ru-RU" sz="1600" b="1" dirty="0">
                <a:solidFill>
                  <a:prstClr val="black"/>
                </a:solidFill>
                <a:latin typeface="Bookman Old Style" panose="02050604050505020204" pitchFamily="18" charset="0"/>
              </a:rPr>
              <a:t/>
            </a:r>
            <a:br>
              <a:rPr lang="ru-RU" sz="1600" b="1" dirty="0">
                <a:solidFill>
                  <a:prstClr val="black"/>
                </a:solidFill>
                <a:latin typeface="Bookman Old Style" panose="02050604050505020204" pitchFamily="18" charset="0"/>
              </a:rPr>
            </a:br>
            <a:r>
              <a:rPr lang="ru-RU" sz="1600" b="1" dirty="0" smtClean="0">
                <a:solidFill>
                  <a:srgbClr val="4F81BD">
                    <a:lumMod val="75000"/>
                  </a:srgbClr>
                </a:solidFill>
                <a:latin typeface="Bookman Old Style" panose="02050604050505020204" pitchFamily="18" charset="0"/>
              </a:rPr>
              <a:t>о возможности </a:t>
            </a:r>
            <a:r>
              <a:rPr lang="ru-RU" sz="1600" b="1" dirty="0">
                <a:solidFill>
                  <a:srgbClr val="4F81BD">
                    <a:lumMod val="75000"/>
                  </a:srgbClr>
                </a:solidFill>
                <a:latin typeface="Bookman Old Style" panose="02050604050505020204" pitchFamily="18" charset="0"/>
              </a:rPr>
              <a:t>приспособления</a:t>
            </a:r>
            <a:r>
              <a:rPr lang="ru-RU" sz="1600" dirty="0">
                <a:solidFill>
                  <a:srgbClr val="4F81BD">
                    <a:lumMod val="75000"/>
                  </a:srgbClr>
                </a:solidFill>
                <a:latin typeface="Bookman Old Style" panose="02050604050505020204" pitchFamily="18" charset="0"/>
              </a:rPr>
              <a:t> </a:t>
            </a:r>
            <a:br>
              <a:rPr lang="ru-RU" sz="1600" dirty="0">
                <a:solidFill>
                  <a:srgbClr val="4F81BD">
                    <a:lumMod val="75000"/>
                  </a:srgbClr>
                </a:solidFill>
                <a:latin typeface="Bookman Old Style" panose="02050604050505020204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Bookman Old Style" panose="02050604050505020204" pitchFamily="18" charset="0"/>
              </a:rPr>
              <a:t>жилого помещения инвалида и общего имущества в многоквартирном доме, в котором проживает инвалид</a:t>
            </a:r>
            <a:endParaRPr lang="ru-RU" dirty="0"/>
          </a:p>
        </p:txBody>
      </p:sp>
      <p:sp>
        <p:nvSpPr>
          <p:cNvPr id="3" name="Нашивка 2"/>
          <p:cNvSpPr/>
          <p:nvPr/>
        </p:nvSpPr>
        <p:spPr>
          <a:xfrm rot="5400000">
            <a:off x="4211960" y="1340768"/>
            <a:ext cx="484632" cy="484632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897408"/>
            <a:ext cx="8496944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Bookman Old Style" panose="02050604050505020204" pitchFamily="18" charset="0"/>
              </a:rPr>
              <a:t>Выносится комиссией на основании:</a:t>
            </a:r>
          </a:p>
          <a:p>
            <a:r>
              <a:rPr lang="ru-RU" sz="1400" dirty="0" smtClean="0">
                <a:latin typeface="Bookman Old Style" panose="02050604050505020204" pitchFamily="18" charset="0"/>
              </a:rPr>
              <a:t>- акта обследования;</a:t>
            </a:r>
          </a:p>
          <a:p>
            <a:pPr algn="just"/>
            <a:r>
              <a:rPr lang="ru-RU" sz="1400" dirty="0" smtClean="0">
                <a:latin typeface="Bookman Old Style" panose="02050604050505020204" pitchFamily="18" charset="0"/>
              </a:rPr>
              <a:t>- решения комиссии об экономической целесообразности реконструкции или капитального ремонта многоквартирного дома (части дома), в котором проживает инвалид</a:t>
            </a:r>
            <a:endParaRPr lang="ru-RU" sz="1200" dirty="0">
              <a:latin typeface="Bookman Old Style" panose="02050604050505020204" pitchFamily="18" charset="0"/>
            </a:endParaRPr>
          </a:p>
        </p:txBody>
      </p:sp>
      <p:sp>
        <p:nvSpPr>
          <p:cNvPr id="5" name="Нашивка 4"/>
          <p:cNvSpPr/>
          <p:nvPr/>
        </p:nvSpPr>
        <p:spPr>
          <a:xfrm rot="5400000">
            <a:off x="4286889" y="2896297"/>
            <a:ext cx="484632" cy="484632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7998" y="3429000"/>
            <a:ext cx="8487046" cy="147732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НАПРАВЛЕНИЕ ГЛАВЕ МУНИЦИПАЛЬНОГО ОБРАЗОВАНИЯ</a:t>
            </a:r>
          </a:p>
          <a:p>
            <a:pPr algn="ctr"/>
            <a:r>
              <a:rPr lang="ru-RU" sz="1400" b="1" i="1" dirty="0" smtClean="0">
                <a:latin typeface="Bookman Old Style" panose="02050604050505020204" pitchFamily="18" charset="0"/>
              </a:rPr>
              <a:t>по месту нахождения жилого помещения инвалида</a:t>
            </a:r>
          </a:p>
          <a:p>
            <a:pPr algn="ctr"/>
            <a:r>
              <a:rPr lang="ru-RU" sz="1400" b="1" i="1" dirty="0" smtClean="0">
                <a:latin typeface="Bookman Old Style" panose="02050604050505020204" pitchFamily="18" charset="0"/>
              </a:rPr>
              <a:t>для принятия решения о включении мероприятий в </a:t>
            </a:r>
            <a:r>
              <a:rPr lang="ru-RU" sz="1400" b="1" i="1" dirty="0">
                <a:latin typeface="Bookman Old Style" panose="02050604050505020204" pitchFamily="18" charset="0"/>
              </a:rPr>
              <a:t>План мероприятий</a:t>
            </a:r>
            <a:r>
              <a:rPr lang="ru-RU" sz="1400" dirty="0">
                <a:latin typeface="Bookman Old Style" panose="02050604050505020204" pitchFamily="18" charset="0"/>
              </a:rPr>
              <a:t> </a:t>
            </a:r>
            <a:endParaRPr lang="ru-RU" sz="1400" dirty="0" smtClean="0">
              <a:latin typeface="Bookman Old Style" panose="02050604050505020204" pitchFamily="18" charset="0"/>
            </a:endParaRPr>
          </a:p>
          <a:p>
            <a:pPr algn="ctr"/>
            <a:r>
              <a:rPr lang="ru-RU" sz="1200" dirty="0" smtClean="0">
                <a:latin typeface="Bookman Old Style" panose="02050604050505020204" pitchFamily="18" charset="0"/>
              </a:rPr>
              <a:t>по </a:t>
            </a:r>
            <a:r>
              <a:rPr lang="ru-RU" sz="1200" dirty="0">
                <a:latin typeface="Bookman Old Style" panose="02050604050505020204" pitchFamily="18" charset="0"/>
              </a:rPr>
              <a:t>приспособлению жилого помещения инвалида и общего имущества в многоквартирном доме, в котором проживает инвалид, с учетом потребностей инвалида и обеспечения условий их доступности для инвалида, за счет средств муниципального бюджета муниципального образования в рамках реализации муниципальной программы, направленной на обеспечение социальной поддержки инвалидов </a:t>
            </a: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6300192" y="1174104"/>
            <a:ext cx="2664296" cy="817959"/>
          </a:xfrm>
          <a:prstGeom prst="wedgeRoundRectCallout">
            <a:avLst>
              <a:gd name="adj1" fmla="val -97871"/>
              <a:gd name="adj2" fmla="val 220349"/>
              <a:gd name="adj3" fmla="val 16667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Bookman Old Style" panose="02050604050505020204" pitchFamily="18" charset="0"/>
              </a:rPr>
              <a:t>в течение </a:t>
            </a:r>
            <a:r>
              <a:rPr lang="ru-RU" sz="1600" b="1" dirty="0" smtClean="0">
                <a:latin typeface="Bookman Old Style" panose="02050604050505020204" pitchFamily="18" charset="0"/>
              </a:rPr>
              <a:t>10 дней </a:t>
            </a:r>
          </a:p>
          <a:p>
            <a:pPr algn="ctr"/>
            <a:r>
              <a:rPr lang="ru-RU" sz="1600" dirty="0" smtClean="0">
                <a:latin typeface="Bookman Old Style" panose="02050604050505020204" pitchFamily="18" charset="0"/>
              </a:rPr>
              <a:t>со дня вынесения заключения</a:t>
            </a:r>
            <a:endParaRPr lang="ru-RU" sz="1600" dirty="0">
              <a:latin typeface="Bookman Old Style" panose="02050604050505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352" y="5157192"/>
            <a:ext cx="8487046" cy="147732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Организация работы по финансированию</a:t>
            </a:r>
          </a:p>
          <a:p>
            <a:pPr algn="ctr"/>
            <a:r>
              <a:rPr lang="ru-RU" sz="1400" dirty="0" smtClean="0">
                <a:latin typeface="Bookman Old Style" panose="02050604050505020204" pitchFamily="18" charset="0"/>
              </a:rPr>
              <a:t>минимального и (или) оптимального </a:t>
            </a:r>
            <a:r>
              <a:rPr lang="ru-RU" sz="1400" b="1" dirty="0" smtClean="0">
                <a:latin typeface="Bookman Old Style" panose="02050604050505020204" pitchFamily="18" charset="0"/>
              </a:rPr>
              <a:t>перечня мероприятий </a:t>
            </a:r>
            <a:r>
              <a:rPr lang="ru-RU" sz="1400" dirty="0" smtClean="0">
                <a:latin typeface="Bookman Old Style" panose="02050604050505020204" pitchFamily="18" charset="0"/>
              </a:rPr>
              <a:t>по приспособлению жилого помещения и общего имущества в многоквартирном доме, в котором проживает инвалид, </a:t>
            </a:r>
            <a:r>
              <a:rPr lang="ru-RU" sz="1200" dirty="0" smtClean="0">
                <a:latin typeface="Bookman Old Style" panose="02050604050505020204" pitchFamily="18" charset="0"/>
              </a:rPr>
              <a:t>с учетом потребностей инвалида и обеспечения условий доступности жилого помещения для инвалида путем </a:t>
            </a:r>
            <a:r>
              <a:rPr lang="ru-RU" sz="1200" b="1" dirty="0" smtClean="0">
                <a:latin typeface="Bookman Old Style" panose="02050604050505020204" pitchFamily="18" charset="0"/>
              </a:rPr>
              <a:t>приведения жилого помещения в соответствие с требованиями</a:t>
            </a:r>
            <a:r>
              <a:rPr lang="ru-RU" sz="1200" dirty="0" smtClean="0">
                <a:latin typeface="Bookman Old Style" panose="02050604050505020204" pitchFamily="18" charset="0"/>
              </a:rPr>
              <a:t>, предусмотренными разделом </a:t>
            </a:r>
            <a:r>
              <a:rPr lang="en-US" sz="1200" dirty="0" smtClean="0">
                <a:latin typeface="Bookman Old Style" panose="02050604050505020204" pitchFamily="18" charset="0"/>
              </a:rPr>
              <a:t>IV</a:t>
            </a:r>
            <a:r>
              <a:rPr lang="ru-RU" sz="1200" dirty="0" smtClean="0">
                <a:latin typeface="Bookman Old Style" panose="02050604050505020204" pitchFamily="18" charset="0"/>
              </a:rPr>
              <a:t> Правил, приведения общего имущества многоквартирного дома, в котором проживает инвалид, в соответствие с требованиями, предусмотренными разделом </a:t>
            </a:r>
            <a:r>
              <a:rPr lang="en-US" sz="1200" dirty="0" smtClean="0">
                <a:latin typeface="Bookman Old Style" panose="02050604050505020204" pitchFamily="18" charset="0"/>
              </a:rPr>
              <a:t>III</a:t>
            </a:r>
            <a:r>
              <a:rPr lang="ru-RU" sz="1200" dirty="0" smtClean="0">
                <a:latin typeface="Bookman Old Style" panose="02050604050505020204" pitchFamily="18" charset="0"/>
              </a:rPr>
              <a:t> </a:t>
            </a:r>
            <a:r>
              <a:rPr lang="ru-RU" sz="1200" dirty="0">
                <a:latin typeface="Bookman Old Style" panose="02050604050505020204" pitchFamily="18" charset="0"/>
              </a:rPr>
              <a:t>Правил (постановление № 649</a:t>
            </a:r>
            <a:r>
              <a:rPr lang="ru-RU" sz="1200" dirty="0" smtClean="0">
                <a:latin typeface="Bookman Old Style" panose="02050604050505020204" pitchFamily="18" charset="0"/>
              </a:rPr>
              <a:t>)  </a:t>
            </a:r>
            <a:endParaRPr lang="ru-RU" sz="12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49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16" y="4653136"/>
            <a:ext cx="4110064" cy="2221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632" y="2562002"/>
            <a:ext cx="2439581" cy="1094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rPr>
              <a:t>ЗАКЛЮЧЕНИЕ</a:t>
            </a:r>
            <a:r>
              <a:rPr lang="ru-RU" sz="1600" b="1" dirty="0">
                <a:solidFill>
                  <a:prstClr val="black"/>
                </a:solidFill>
                <a:latin typeface="Bookman Old Style" panose="02050604050505020204" pitchFamily="18" charset="0"/>
                <a:ea typeface="+mn-ea"/>
                <a:cs typeface="+mn-cs"/>
              </a:rPr>
              <a:t/>
            </a:r>
            <a:br>
              <a:rPr lang="ru-RU" sz="1600" b="1" dirty="0">
                <a:solidFill>
                  <a:prstClr val="black"/>
                </a:solidFill>
                <a:latin typeface="Bookman Old Style" panose="02050604050505020204" pitchFamily="18" charset="0"/>
                <a:ea typeface="+mn-ea"/>
                <a:cs typeface="+mn-cs"/>
              </a:rPr>
            </a:b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rPr>
              <a:t>об отсутствии возможности приспособления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br>
              <a:rPr lang="ru-RU" sz="16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rPr>
            </a:br>
            <a:r>
              <a:rPr lang="ru-RU" sz="1600" dirty="0">
                <a:solidFill>
                  <a:prstClr val="black"/>
                </a:solidFill>
                <a:latin typeface="Bookman Old Style" panose="02050604050505020204" pitchFamily="18" charset="0"/>
                <a:ea typeface="+mn-ea"/>
                <a:cs typeface="+mn-cs"/>
              </a:rPr>
              <a:t>жилого помещения инвалида и общего имущества в многоквартирном доме, в котором проживает </a:t>
            </a:r>
            <a:r>
              <a:rPr lang="ru-RU" sz="1600" dirty="0" smtClean="0">
                <a:solidFill>
                  <a:prstClr val="black"/>
                </a:solidFill>
                <a:latin typeface="Bookman Old Style" panose="02050604050505020204" pitchFamily="18" charset="0"/>
                <a:ea typeface="+mn-ea"/>
                <a:cs typeface="+mn-cs"/>
              </a:rPr>
              <a:t>инвалид</a:t>
            </a:r>
            <a:endParaRPr lang="ru-RU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438169" y="1484784"/>
            <a:ext cx="8352928" cy="10772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Bookman Old Style" panose="02050604050505020204" pitchFamily="18" charset="0"/>
              </a:rPr>
              <a:t>ЯВЛЯЕТСЯ ОСНОВАНИЕМ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для признания жилого помещения инвалида непригодным для проживания инвалида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1200" dirty="0" smtClean="0">
                <a:latin typeface="Bookman Old Style" panose="02050604050505020204" pitchFamily="18" charset="0"/>
              </a:rPr>
              <a:t>в Порядке, установленном постановлением Правительства РФ </a:t>
            </a:r>
            <a:r>
              <a:rPr lang="ru-RU" sz="1200" dirty="0"/>
              <a:t> </a:t>
            </a:r>
            <a:r>
              <a:rPr lang="ru-RU" sz="1200" dirty="0">
                <a:latin typeface="Bookman Old Style" panose="02050604050505020204" pitchFamily="18" charset="0"/>
              </a:rPr>
              <a:t>от </a:t>
            </a:r>
            <a:r>
              <a:rPr lang="ru-RU" sz="1200" dirty="0" smtClean="0">
                <a:latin typeface="Bookman Old Style" panose="02050604050505020204" pitchFamily="18" charset="0"/>
              </a:rPr>
              <a:t>28.01.2006 № 47 «Об </a:t>
            </a:r>
            <a:r>
              <a:rPr lang="ru-RU" sz="1200" dirty="0">
                <a:latin typeface="Bookman Old Style" panose="02050604050505020204" pitchFamily="18" charset="0"/>
              </a:rPr>
              <a:t>утверждении Положения о признании помещения жилым помещением, жилого помещения непригодным для проживания и многоквартирного дома аварийным и подлежащим сносу или </a:t>
            </a:r>
            <a:r>
              <a:rPr lang="ru-RU" sz="1200" dirty="0" smtClean="0">
                <a:latin typeface="Bookman Old Style" panose="02050604050505020204" pitchFamily="18" charset="0"/>
              </a:rPr>
              <a:t>реконструкции».</a:t>
            </a:r>
            <a:endParaRPr lang="ru-RU" sz="1200" dirty="0"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177" y="2733575"/>
            <a:ext cx="4104456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Bookman Old Style" panose="02050604050505020204" pitchFamily="18" charset="0"/>
              </a:rPr>
              <a:t>Обращение инвалида в межведомственную комиссию органа местного самоуправления</a:t>
            </a:r>
          </a:p>
          <a:p>
            <a:pPr algn="ctr"/>
            <a:endParaRPr lang="ru-RU" sz="1200" dirty="0">
              <a:latin typeface="Bookman Old Style" panose="02050604050505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3483585"/>
            <a:ext cx="5976664" cy="116955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Bookman Old Style" panose="02050604050505020204" pitchFamily="18" charset="0"/>
              </a:rPr>
              <a:t>Вынесение межведомственной комиссией решения</a:t>
            </a:r>
          </a:p>
          <a:p>
            <a:pPr algn="ctr"/>
            <a:r>
              <a:rPr lang="ru-RU" sz="1400" dirty="0" smtClean="0">
                <a:latin typeface="Bookman Old Style" panose="02050604050505020204" pitchFamily="18" charset="0"/>
              </a:rPr>
              <a:t>о признании жилых помещений </a:t>
            </a:r>
            <a:r>
              <a:rPr lang="ru-RU" sz="1400" dirty="0">
                <a:latin typeface="Bookman Old Style" panose="02050604050505020204" pitchFamily="18" charset="0"/>
              </a:rPr>
              <a:t>(комната, квартира) </a:t>
            </a:r>
            <a:r>
              <a:rPr lang="ru-RU" sz="1400" dirty="0" smtClean="0">
                <a:latin typeface="Bookman Old Style" panose="02050604050505020204" pitchFamily="18" charset="0"/>
              </a:rPr>
              <a:t>непригодными </a:t>
            </a:r>
            <a:r>
              <a:rPr lang="ru-RU" sz="1400" dirty="0">
                <a:latin typeface="Bookman Old Style" panose="02050604050505020204" pitchFamily="18" charset="0"/>
              </a:rPr>
              <a:t>для проживания граждан и членов их семей</a:t>
            </a:r>
          </a:p>
          <a:p>
            <a:pPr algn="ctr"/>
            <a:r>
              <a:rPr lang="ru-RU" sz="1400" i="1" dirty="0" smtClean="0">
                <a:latin typeface="Bookman Old Style" panose="02050604050505020204" pitchFamily="18" charset="0"/>
              </a:rPr>
              <a:t>(пункт 54 раздела </a:t>
            </a:r>
            <a:r>
              <a:rPr lang="en-US" sz="1400" i="1" dirty="0" smtClean="0">
                <a:latin typeface="Bookman Old Style" panose="02050604050505020204" pitchFamily="18" charset="0"/>
              </a:rPr>
              <a:t>IV</a:t>
            </a:r>
            <a:r>
              <a:rPr lang="ru-RU" sz="1400" i="1" dirty="0" smtClean="0">
                <a:latin typeface="Bookman Old Style" panose="02050604050505020204" pitchFamily="18" charset="0"/>
              </a:rPr>
              <a:t> постановления № 47)</a:t>
            </a:r>
            <a:endParaRPr lang="ru-RU" sz="1400" i="1" dirty="0">
              <a:latin typeface="Bookman Old Style" panose="02050604050505020204" pitchFamily="18" charset="0"/>
            </a:endParaRPr>
          </a:p>
          <a:p>
            <a:pPr algn="ctr"/>
            <a:endParaRPr lang="ru-RU" sz="1400" i="1" dirty="0">
              <a:latin typeface="Bookman Old Style" panose="02050604050505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49539" y="4577928"/>
            <a:ext cx="5362846" cy="116955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Bookman Old Style" panose="02050604050505020204" pitchFamily="18" charset="0"/>
              </a:rPr>
              <a:t>Постановка на учет в качестве нуждающегося в жилом помещении,</a:t>
            </a:r>
          </a:p>
          <a:p>
            <a:pPr algn="ctr"/>
            <a:r>
              <a:rPr lang="ru-RU" sz="1400" dirty="0" smtClean="0">
                <a:latin typeface="Bookman Old Style" panose="02050604050505020204" pitchFamily="18" charset="0"/>
              </a:rPr>
              <a:t>предоставляемом органом местного самоуправления по месту жительства по договору социального найма</a:t>
            </a:r>
          </a:p>
          <a:p>
            <a:pPr algn="ctr"/>
            <a:endParaRPr lang="ru-RU" sz="1400" i="1" dirty="0">
              <a:latin typeface="Bookman Old Style" panose="020506040505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6269" y="5661248"/>
            <a:ext cx="4608512" cy="10464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600" b="1" dirty="0" smtClean="0">
              <a:latin typeface="Bookman Old Style" panose="02050604050505020204" pitchFamily="18" charset="0"/>
            </a:endParaRPr>
          </a:p>
          <a:p>
            <a:pPr algn="ctr"/>
            <a:r>
              <a:rPr lang="ru-RU" sz="1400" b="1" dirty="0" smtClean="0">
                <a:latin typeface="Bookman Old Style" panose="02050604050505020204" pitchFamily="18" charset="0"/>
              </a:rPr>
              <a:t>Обеспечение жилым помещением</a:t>
            </a:r>
          </a:p>
          <a:p>
            <a:pPr algn="ctr"/>
            <a:r>
              <a:rPr lang="ru-RU" sz="1400" dirty="0" smtClean="0">
                <a:latin typeface="Bookman Old Style" panose="02050604050505020204" pitchFamily="18" charset="0"/>
              </a:rPr>
              <a:t>по договору социального найма, приспособленным с учетом потребностей инвалида (в </a:t>
            </a:r>
            <a:r>
              <a:rPr lang="ru-RU" sz="1400" dirty="0">
                <a:latin typeface="Bookman Old Style" panose="02050604050505020204" pitchFamily="18" charset="0"/>
              </a:rPr>
              <a:t>соответствии </a:t>
            </a:r>
            <a:r>
              <a:rPr lang="ru-RU" sz="1400" dirty="0" smtClean="0">
                <a:latin typeface="Bookman Old Style" panose="02050604050505020204" pitchFamily="18" charset="0"/>
              </a:rPr>
              <a:t>с ИПРА)</a:t>
            </a:r>
            <a:endParaRPr lang="ru-RU" sz="1400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65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712968" cy="56207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4F81BD">
                    <a:lumMod val="50000"/>
                  </a:srgbClr>
                </a:solidFill>
                <a:latin typeface="Bookman Old Style" panose="02050604050505020204" pitchFamily="18" charset="0"/>
              </a:rPr>
              <a:t>статья 15 ЖИЛИЩНОГО КОДЕКСА </a:t>
            </a:r>
            <a:r>
              <a:rPr lang="ru-RU" sz="2800" b="1" dirty="0">
                <a:solidFill>
                  <a:srgbClr val="4F81BD">
                    <a:lumMod val="50000"/>
                  </a:srgbClr>
                </a:solidFill>
                <a:latin typeface="Bookman Old Style" panose="02050604050505020204" pitchFamily="18" charset="0"/>
              </a:rPr>
              <a:t>РФ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07847" y="3284984"/>
            <a:ext cx="8136904" cy="1532334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Статья 15. </a:t>
            </a:r>
            <a:r>
              <a:rPr lang="ru-RU" sz="1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  Объекты </a:t>
            </a:r>
            <a:r>
              <a:rPr lang="ru-RU" sz="1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жилищных прав</a:t>
            </a:r>
          </a:p>
          <a:p>
            <a:r>
              <a:rPr lang="ru-RU" sz="1400" dirty="0">
                <a:solidFill>
                  <a:schemeClr val="bg1"/>
                </a:solidFill>
                <a:latin typeface="Bookman Old Style" panose="02050604050505020204" pitchFamily="18" charset="0"/>
              </a:rPr>
              <a:t>3</a:t>
            </a:r>
            <a:r>
              <a:rPr lang="ru-RU" sz="1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. </a:t>
            </a:r>
            <a:r>
              <a:rPr lang="ru-RU" sz="14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Порядок</a:t>
            </a:r>
            <a:r>
              <a:rPr lang="ru-RU" sz="1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признания помещения жилым помещением и </a:t>
            </a:r>
            <a:r>
              <a:rPr lang="ru-RU" sz="14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требования</a:t>
            </a:r>
            <a:r>
              <a:rPr lang="ru-RU" sz="1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, которым должно отвечать жилое помещение, в том числе по его приспособлению и приспособлению общего имущества в многоквартирном доме с учетом </a:t>
            </a:r>
            <a:r>
              <a:rPr lang="ru-RU" sz="14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потребностей инвалидов</a:t>
            </a:r>
            <a:r>
              <a:rPr lang="ru-RU" sz="1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, устанавливаются Правительством РФ в соответствии с настоящим Кодексом, другими федеральными законами.</a:t>
            </a:r>
            <a:endParaRPr lang="ru-RU" sz="1400" u="sng" dirty="0">
              <a:solidFill>
                <a:schemeClr val="bg1"/>
              </a:solidFill>
              <a:latin typeface="Bookman Old Style" panose="02050604050505020204" pitchFamily="18" charset="0"/>
              <a:hlinkClick r:id="rId2"/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707847" y="1052736"/>
            <a:ext cx="6024394" cy="996908"/>
          </a:xfrm>
          <a:prstGeom prst="wedgeRoundRectCallout">
            <a:avLst>
              <a:gd name="adj1" fmla="val -33605"/>
              <a:gd name="adj2" fmla="val 226189"/>
              <a:gd name="adj3" fmla="val 16667"/>
            </a:avLst>
          </a:prstGeom>
          <a:scene3d>
            <a:camera prst="perspectiveLeft"/>
            <a:lightRig rig="threePt" dir="t"/>
          </a:scene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 smtClean="0">
                <a:latin typeface="Bookman Old Style" panose="02050604050505020204" pitchFamily="18" charset="0"/>
              </a:rPr>
              <a:t>IV</a:t>
            </a:r>
            <a:r>
              <a:rPr lang="ru-RU" sz="1200" dirty="0">
                <a:latin typeface="Bookman Old Style" panose="02050604050505020204" pitchFamily="18" charset="0"/>
              </a:rPr>
              <a:t>. Порядок признания помещения жилым помещением, жилого помещения непригодным для проживания и многоквартирного дома аварийным и подлежащим сносу или </a:t>
            </a:r>
            <a:r>
              <a:rPr lang="ru-RU" sz="1200" dirty="0" smtClean="0">
                <a:latin typeface="Bookman Old Style" panose="02050604050505020204" pitchFamily="18" charset="0"/>
              </a:rPr>
              <a:t>реконструкции утвержден </a:t>
            </a:r>
            <a:r>
              <a:rPr lang="ru-RU" sz="1200" b="1" i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постановлением </a:t>
            </a:r>
            <a:r>
              <a:rPr lang="ru-RU" sz="1200" b="1" i="1" dirty="0">
                <a:solidFill>
                  <a:prstClr val="black"/>
                </a:solidFill>
                <a:latin typeface="Bookman Old Style" panose="02050604050505020204" pitchFamily="18" charset="0"/>
              </a:rPr>
              <a:t>Правительства РФ от 28.01.2006 № 47</a:t>
            </a:r>
            <a:r>
              <a:rPr lang="ru-RU" sz="1200" i="1" dirty="0">
                <a:solidFill>
                  <a:prstClr val="black"/>
                </a:solidFill>
                <a:latin typeface="Bookman Old Style" panose="02050604050505020204" pitchFamily="18" charset="0"/>
              </a:rPr>
              <a:t/>
            </a:r>
            <a:br>
              <a:rPr lang="ru-RU" sz="1200" i="1" dirty="0">
                <a:solidFill>
                  <a:prstClr val="black"/>
                </a:solidFill>
                <a:latin typeface="Bookman Old Style" panose="02050604050505020204" pitchFamily="18" charset="0"/>
              </a:rPr>
            </a:br>
            <a:r>
              <a:rPr lang="ru-RU" sz="1200" dirty="0" smtClean="0">
                <a:latin typeface="Bookman Old Style" panose="02050604050505020204" pitchFamily="18" charset="0"/>
              </a:rPr>
              <a:t>  </a:t>
            </a:r>
            <a:endParaRPr lang="ru-RU" sz="1200" dirty="0">
              <a:latin typeface="Bookman Old Style" panose="02050604050505020204" pitchFamily="18" charset="0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2771800" y="2132856"/>
            <a:ext cx="6097789" cy="768076"/>
          </a:xfrm>
          <a:prstGeom prst="wedgeRoundRectCallout">
            <a:avLst>
              <a:gd name="adj1" fmla="val 9695"/>
              <a:gd name="adj2" fmla="val 143935"/>
              <a:gd name="adj3" fmla="val 16667"/>
            </a:avLst>
          </a:prstGeom>
          <a:scene3d>
            <a:camera prst="perspectiveLeft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200" dirty="0" smtClean="0">
                <a:latin typeface="Bookman Old Style" panose="02050604050505020204" pitchFamily="18" charset="0"/>
              </a:rPr>
              <a:t>II</a:t>
            </a:r>
            <a:r>
              <a:rPr lang="ru-RU" sz="1200" dirty="0">
                <a:latin typeface="Bookman Old Style" panose="02050604050505020204" pitchFamily="18" charset="0"/>
              </a:rPr>
              <a:t>. Требования, которым должно отвечать жилое </a:t>
            </a:r>
            <a:r>
              <a:rPr lang="ru-RU" sz="1200" dirty="0" smtClean="0">
                <a:latin typeface="Bookman Old Style" panose="02050604050505020204" pitchFamily="18" charset="0"/>
              </a:rPr>
              <a:t>помещение утверждены </a:t>
            </a:r>
            <a:r>
              <a:rPr lang="ru-RU" sz="1200" b="1" i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постановлением </a:t>
            </a:r>
            <a:r>
              <a:rPr lang="ru-RU" sz="1200" b="1" i="1" dirty="0">
                <a:solidFill>
                  <a:prstClr val="black"/>
                </a:solidFill>
                <a:latin typeface="Bookman Old Style" panose="02050604050505020204" pitchFamily="18" charset="0"/>
              </a:rPr>
              <a:t>Правительства РФ от 28.01.2006 № </a:t>
            </a:r>
            <a:r>
              <a:rPr lang="ru-RU" sz="1200" b="1" i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47</a:t>
            </a:r>
            <a:r>
              <a:rPr lang="ru-RU" sz="1200" dirty="0" smtClean="0">
                <a:latin typeface="Bookman Old Style" panose="02050604050505020204" pitchFamily="18" charset="0"/>
              </a:rPr>
              <a:t> </a:t>
            </a:r>
            <a:endParaRPr lang="ru-RU" sz="1200" dirty="0">
              <a:latin typeface="Bookman Old Style" panose="02050604050505020204" pitchFamily="18" charset="0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1115616" y="5445224"/>
            <a:ext cx="7585119" cy="1224136"/>
          </a:xfrm>
          <a:prstGeom prst="wedgeRoundRectCallout">
            <a:avLst>
              <a:gd name="adj1" fmla="val -41134"/>
              <a:gd name="adj2" fmla="val -139500"/>
              <a:gd name="adj3" fmla="val 16667"/>
            </a:avLst>
          </a:prstGeom>
          <a:scene3d>
            <a:camera prst="perspectiveLeft"/>
            <a:lightRig rig="threePt" dir="t"/>
          </a:scene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latin typeface="Bookman Old Style" panose="02050604050505020204" pitchFamily="18" charset="0"/>
              </a:rPr>
              <a:t>Правила</a:t>
            </a:r>
            <a:r>
              <a:rPr lang="ru-RU" sz="1400" dirty="0" smtClean="0">
                <a:latin typeface="Bookman Old Style" panose="02050604050505020204" pitchFamily="18" charset="0"/>
              </a:rPr>
              <a:t> обеспечения </a:t>
            </a:r>
            <a:r>
              <a:rPr lang="ru-RU" sz="1400" dirty="0">
                <a:latin typeface="Bookman Old Style" panose="02050604050505020204" pitchFamily="18" charset="0"/>
              </a:rPr>
              <a:t>условий доступности для инвалидов жилых помещений и общего имущества в многоквартирном </a:t>
            </a:r>
            <a:r>
              <a:rPr lang="ru-RU" sz="1400" dirty="0" smtClean="0">
                <a:latin typeface="Bookman Old Style" panose="02050604050505020204" pitchFamily="18" charset="0"/>
              </a:rPr>
              <a:t>доме </a:t>
            </a:r>
            <a:r>
              <a:rPr lang="ru-RU" sz="1400" b="1" i="1" dirty="0" smtClean="0">
                <a:latin typeface="Bookman Old Style" panose="02050604050505020204" pitchFamily="18" charset="0"/>
              </a:rPr>
              <a:t>утверждены  постановлением </a:t>
            </a:r>
            <a:r>
              <a:rPr lang="ru-RU" sz="1400" b="1" i="1" dirty="0">
                <a:latin typeface="Bookman Old Style" panose="02050604050505020204" pitchFamily="18" charset="0"/>
              </a:rPr>
              <a:t>Правительства РФ от 09.07.2016 </a:t>
            </a:r>
            <a:r>
              <a:rPr lang="ru-RU" sz="1400" b="1" i="1" dirty="0" smtClean="0">
                <a:latin typeface="Bookman Old Style" panose="02050604050505020204" pitchFamily="18" charset="0"/>
              </a:rPr>
              <a:t>№ 649</a:t>
            </a:r>
            <a:r>
              <a:rPr lang="ru-RU" sz="1400" dirty="0" smtClean="0">
                <a:latin typeface="Bookman Old Style" panose="02050604050505020204" pitchFamily="18" charset="0"/>
              </a:rPr>
              <a:t> «О </a:t>
            </a:r>
            <a:r>
              <a:rPr lang="ru-RU" sz="1400" dirty="0">
                <a:latin typeface="Bookman Old Style" panose="02050604050505020204" pitchFamily="18" charset="0"/>
              </a:rPr>
              <a:t>мерах по приспособлению жилых помещений и общего имущества в многоквартирном доме с учетом потребностей </a:t>
            </a:r>
            <a:r>
              <a:rPr lang="ru-RU" sz="1400" dirty="0" smtClean="0">
                <a:latin typeface="Bookman Old Style" panose="02050604050505020204" pitchFamily="18" charset="0"/>
              </a:rPr>
              <a:t>инвалидов»</a:t>
            </a:r>
            <a:endParaRPr lang="ru-RU" sz="14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83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1198</TotalTime>
  <Words>1906</Words>
  <Application>Microsoft Office PowerPoint</Application>
  <PresentationFormat>Экран (4:3)</PresentationFormat>
  <Paragraphs>118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BatangChe</vt:lpstr>
      <vt:lpstr>Bookman Old Style</vt:lpstr>
      <vt:lpstr>Calibri</vt:lpstr>
      <vt:lpstr>Wingdings</vt:lpstr>
      <vt:lpstr>Тема Office</vt:lpstr>
      <vt:lpstr>АЛГОРИТМ реализации постановления № 649</vt:lpstr>
      <vt:lpstr>АЛГОРИТМ реализации постановления № 649</vt:lpstr>
      <vt:lpstr>этапы работы комиссии</vt:lpstr>
      <vt:lpstr>Вывод о наличии технической возможности для приспособления жилого помещения инвалида и(или) общего имущества в многоквартирном доме</vt:lpstr>
      <vt:lpstr>В случае вывода об отсутствии технической возможности для приспособления жилого помещения инвалида и(или) общего имущества в многоквартирном доме без изменения существующих несущих и ограждающих конструкций многоквартирного дома (части дома) путем осуществления его реконструкции или капитального ремонта  </vt:lpstr>
      <vt:lpstr>По результатам проверки экономической целесообразности (нецелесообразности) реконструкции или капитального ремонта многоквартирного дома (части дома)  ПРИНИМАЕТСЯ РЕШЕНИЕ:</vt:lpstr>
      <vt:lpstr>ЗАКЛЮЧЕНИЕ о возможности приспособления  жилого помещения инвалида и общего имущества в многоквартирном доме, в котором проживает инвалид</vt:lpstr>
      <vt:lpstr>ЗАКЛЮЧЕНИЕ об отсутствии возможности приспособления  жилого помещения инвалида и общего имущества в многоквартирном доме, в котором проживает инвалид</vt:lpstr>
      <vt:lpstr>статья 15 ЖИЛИЩНОГО КОДЕКСА РФ</vt:lpstr>
      <vt:lpstr>Изменения в ЖИЛИЩНЫЙ КОДЕКС РФ</vt:lpstr>
      <vt:lpstr>Изменения в акты Правительства РФ</vt:lpstr>
      <vt:lpstr>Изменения в акты Правительства РФ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Перова Янина Владимировна</dc:creator>
  <cp:lastModifiedBy>Пользователь Windows</cp:lastModifiedBy>
  <cp:revision>118</cp:revision>
  <dcterms:created xsi:type="dcterms:W3CDTF">2018-11-22T04:15:37Z</dcterms:created>
  <dcterms:modified xsi:type="dcterms:W3CDTF">2022-05-06T04:42:15Z</dcterms:modified>
</cp:coreProperties>
</file>